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7"/>
  </p:notesMasterIdLst>
  <p:handoutMasterIdLst>
    <p:handoutMasterId r:id="rId18"/>
  </p:handoutMasterIdLst>
  <p:sldIdLst>
    <p:sldId id="269" r:id="rId3"/>
    <p:sldId id="284" r:id="rId4"/>
    <p:sldId id="278" r:id="rId5"/>
    <p:sldId id="286" r:id="rId6"/>
    <p:sldId id="270" r:id="rId7"/>
    <p:sldId id="271" r:id="rId8"/>
    <p:sldId id="272" r:id="rId9"/>
    <p:sldId id="279" r:id="rId10"/>
    <p:sldId id="280" r:id="rId11"/>
    <p:sldId id="281" r:id="rId12"/>
    <p:sldId id="283" r:id="rId13"/>
    <p:sldId id="282" r:id="rId14"/>
    <p:sldId id="285" r:id="rId15"/>
    <p:sldId id="287" r:id="rId16"/>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orient="horz" pos="1008">
          <p15:clr>
            <a:srgbClr val="A4A3A4"/>
          </p15:clr>
        </p15:guide>
        <p15:guide id="3" orient="horz" pos="1152">
          <p15:clr>
            <a:srgbClr val="A4A3A4"/>
          </p15:clr>
        </p15:guide>
        <p15:guide id="4" orient="horz" pos="3888">
          <p15:clr>
            <a:srgbClr val="A4A3A4"/>
          </p15:clr>
        </p15:guide>
        <p15:guide id="5" orient="horz" pos="3072">
          <p15:clr>
            <a:srgbClr val="A4A3A4"/>
          </p15:clr>
        </p15:guide>
        <p15:guide id="6" orient="horz" pos="432">
          <p15:clr>
            <a:srgbClr val="A4A3A4"/>
          </p15:clr>
        </p15:guide>
        <p15:guide id="7" orient="horz" pos="3648">
          <p15:clr>
            <a:srgbClr val="A4A3A4"/>
          </p15:clr>
        </p15:guide>
        <p15:guide id="8" pos="3839">
          <p15:clr>
            <a:srgbClr val="A4A3A4"/>
          </p15:clr>
        </p15:guide>
        <p15:guide id="9" pos="767">
          <p15:clr>
            <a:srgbClr val="A4A3A4"/>
          </p15:clr>
        </p15:guide>
        <p15:guide id="10" pos="6911">
          <p15:clr>
            <a:srgbClr val="A4A3A4"/>
          </p15:clr>
        </p15:guide>
        <p15:guide id="11" pos="5711">
          <p15:clr>
            <a:srgbClr val="A4A3A4"/>
          </p15:clr>
        </p15:guide>
        <p15:guide id="12" pos="7247">
          <p15:clr>
            <a:srgbClr val="A4A3A4"/>
          </p15:clr>
        </p15:guide>
        <p15:guide id="13" pos="3695">
          <p15:clr>
            <a:srgbClr val="A4A3A4"/>
          </p15:clr>
        </p15:guide>
        <p15:guide id="14" pos="431">
          <p15:clr>
            <a:srgbClr val="A4A3A4"/>
          </p15:clr>
        </p15:guide>
        <p15:guide id="15" pos="2879">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809" autoAdjust="0"/>
    <p:restoredTop sz="94671" autoAdjust="0"/>
  </p:normalViewPr>
  <p:slideViewPr>
    <p:cSldViewPr>
      <p:cViewPr>
        <p:scale>
          <a:sx n="76" d="100"/>
          <a:sy n="76" d="100"/>
        </p:scale>
        <p:origin x="-264" y="162"/>
      </p:cViewPr>
      <p:guideLst>
        <p:guide orient="horz" pos="2160"/>
        <p:guide orient="horz" pos="1008"/>
        <p:guide orient="horz" pos="1152"/>
        <p:guide orient="horz" pos="3888"/>
        <p:guide orient="horz" pos="3072"/>
        <p:guide orient="horz" pos="432"/>
        <p:guide orient="horz" pos="3648"/>
        <p:guide pos="3839"/>
        <p:guide pos="767"/>
        <p:guide pos="6911"/>
        <p:guide pos="5711"/>
        <p:guide pos="7247"/>
        <p:guide pos="3695"/>
        <p:guide pos="431"/>
        <p:guide pos="2879"/>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76" d="100"/>
          <a:sy n="76" d="100"/>
        </p:scale>
        <p:origin x="253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G:\DOCS\Digital%20Rand\reports\main\twitter\count-score-5-created-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G:\DOCS\Digital%20Rand\reports\main\twitter\count-score-3-geo_enabled.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G:\DOCS\Digital%20Rand\reports\main\twitter\count-score-3-url-locatio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G:\DOCS\Digital%20Rand\reports\main\twitter\tweets%20met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G:\DOCS\Digital%20Rand\reports\main\twitter\apps.csv"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a:pPr>
            <a:r>
              <a:rPr lang="en-US"/>
              <a:t># of new registrations</a:t>
            </a:r>
          </a:p>
        </c:rich>
      </c:tx>
      <c:layout/>
      <c:overlay val="0"/>
    </c:title>
    <c:autoTitleDeleted val="0"/>
    <c:plotArea>
      <c:layout/>
      <c:lineChart>
        <c:grouping val="standard"/>
        <c:varyColors val="0"/>
        <c:ser>
          <c:idx val="1"/>
          <c:order val="0"/>
          <c:tx>
            <c:v>#of accounts</c:v>
          </c:tx>
          <c:spPr>
            <a:ln w="31750">
              <a:solidFill>
                <a:schemeClr val="accent1"/>
              </a:solidFill>
            </a:ln>
          </c:spPr>
          <c:marker>
            <c:symbol val="none"/>
          </c:marker>
          <c:cat>
            <c:numRef>
              <c:f>'count-score-5-created-y'!$B$4:$B$11</c:f>
              <c:numCache>
                <c:formatCode>General</c:formatCode>
                <c:ptCount val="8"/>
                <c:pt idx="0">
                  <c:v>2007</c:v>
                </c:pt>
                <c:pt idx="1">
                  <c:v>2008</c:v>
                </c:pt>
                <c:pt idx="2">
                  <c:v>2009</c:v>
                </c:pt>
                <c:pt idx="3">
                  <c:v>2010</c:v>
                </c:pt>
                <c:pt idx="4">
                  <c:v>2011</c:v>
                </c:pt>
                <c:pt idx="5">
                  <c:v>2012</c:v>
                </c:pt>
                <c:pt idx="6">
                  <c:v>2013</c:v>
                </c:pt>
                <c:pt idx="7">
                  <c:v>2014</c:v>
                </c:pt>
              </c:numCache>
            </c:numRef>
          </c:cat>
          <c:val>
            <c:numRef>
              <c:f>'count-score-5-created-y'!$C$4:$C$11</c:f>
              <c:numCache>
                <c:formatCode>#,##0;[Red]#,##0</c:formatCode>
                <c:ptCount val="8"/>
                <c:pt idx="0">
                  <c:v>5</c:v>
                </c:pt>
                <c:pt idx="1">
                  <c:v>18</c:v>
                </c:pt>
                <c:pt idx="2">
                  <c:v>1791</c:v>
                </c:pt>
                <c:pt idx="3">
                  <c:v>2735</c:v>
                </c:pt>
                <c:pt idx="4">
                  <c:v>24095</c:v>
                </c:pt>
                <c:pt idx="5">
                  <c:v>31008</c:v>
                </c:pt>
                <c:pt idx="6">
                  <c:v>76824</c:v>
                </c:pt>
                <c:pt idx="7">
                  <c:v>48850</c:v>
                </c:pt>
              </c:numCache>
            </c:numRef>
          </c:val>
          <c:smooth val="1"/>
        </c:ser>
        <c:dLbls>
          <c:showLegendKey val="0"/>
          <c:showVal val="0"/>
          <c:showCatName val="0"/>
          <c:showSerName val="0"/>
          <c:showPercent val="0"/>
          <c:showBubbleSize val="0"/>
        </c:dLbls>
        <c:marker val="1"/>
        <c:smooth val="0"/>
        <c:axId val="100674944"/>
        <c:axId val="100705408"/>
      </c:lineChart>
      <c:catAx>
        <c:axId val="100674944"/>
        <c:scaling>
          <c:orientation val="minMax"/>
        </c:scaling>
        <c:delete val="0"/>
        <c:axPos val="b"/>
        <c:numFmt formatCode="General" sourceLinked="1"/>
        <c:majorTickMark val="out"/>
        <c:minorTickMark val="none"/>
        <c:tickLblPos val="nextTo"/>
        <c:txPr>
          <a:bodyPr/>
          <a:lstStyle/>
          <a:p>
            <a:pPr>
              <a:defRPr lang="en-US"/>
            </a:pPr>
            <a:endParaRPr lang="en-US"/>
          </a:p>
        </c:txPr>
        <c:crossAx val="100705408"/>
        <c:crossesAt val="0"/>
        <c:auto val="1"/>
        <c:lblAlgn val="ctr"/>
        <c:lblOffset val="100"/>
        <c:noMultiLvlLbl val="0"/>
      </c:catAx>
      <c:valAx>
        <c:axId val="100705408"/>
        <c:scaling>
          <c:orientation val="minMax"/>
          <c:min val="0"/>
        </c:scaling>
        <c:delete val="1"/>
        <c:axPos val="l"/>
        <c:numFmt formatCode="#,##0;[Red]#,##0" sourceLinked="1"/>
        <c:majorTickMark val="out"/>
        <c:minorTickMark val="none"/>
        <c:tickLblPos val="nextTo"/>
        <c:crossAx val="100674944"/>
        <c:crosses val="autoZero"/>
        <c:crossBetween val="between"/>
      </c:valAx>
      <c:spPr>
        <a:noFill/>
      </c:spPr>
    </c:plotArea>
    <c:plotVisOnly val="1"/>
    <c:dispBlanksAs val="gap"/>
    <c:showDLblsOverMax val="0"/>
  </c:chart>
  <c:spPr>
    <a:solidFill>
      <a:schemeClr val="bg1"/>
    </a:solid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lang="en-US"/>
          </a:pPr>
          <a:endParaRPr lang="en-US"/>
        </a:p>
      </c:txPr>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v>Geo -Enabled</c:v>
          </c:tx>
          <c:explosion val="25"/>
          <c:dLbls>
            <c:txPr>
              <a:bodyPr/>
              <a:lstStyle/>
              <a:p>
                <a:pPr>
                  <a:defRPr lang="en-US" b="1"/>
                </a:pPr>
                <a:endParaRPr lang="en-US"/>
              </a:p>
            </c:txPr>
            <c:showLegendKey val="0"/>
            <c:showVal val="0"/>
            <c:showCatName val="0"/>
            <c:showSerName val="0"/>
            <c:showPercent val="1"/>
            <c:showBubbleSize val="0"/>
            <c:showLeaderLines val="1"/>
          </c:dLbls>
          <c:cat>
            <c:strRef>
              <c:f>'count-score-3-geo_enabled'!$B$2:$B$3</c:f>
              <c:strCache>
                <c:ptCount val="2"/>
                <c:pt idx="0">
                  <c:v>No</c:v>
                </c:pt>
                <c:pt idx="1">
                  <c:v>Yes</c:v>
                </c:pt>
              </c:strCache>
            </c:strRef>
          </c:cat>
          <c:val>
            <c:numRef>
              <c:f>'count-score-3-geo_enabled'!$A$2:$A$3</c:f>
              <c:numCache>
                <c:formatCode>General</c:formatCode>
                <c:ptCount val="2"/>
                <c:pt idx="0">
                  <c:v>532524</c:v>
                </c:pt>
                <c:pt idx="1">
                  <c:v>24193</c:v>
                </c:pt>
              </c:numCache>
            </c:numRef>
          </c:val>
        </c:ser>
        <c:dLbls>
          <c:showLegendKey val="0"/>
          <c:showVal val="0"/>
          <c:showCatName val="0"/>
          <c:showSerName val="0"/>
          <c:showPercent val="1"/>
          <c:showBubbleSize val="0"/>
          <c:showLeaderLines val="1"/>
        </c:dLbls>
      </c:pie3DChart>
    </c:plotArea>
    <c:legend>
      <c:legendPos val="r"/>
      <c:layout/>
      <c:overlay val="0"/>
      <c:txPr>
        <a:bodyPr/>
        <a:lstStyle/>
        <a:p>
          <a:pPr>
            <a:defRPr lang="en-US"/>
          </a:pPr>
          <a:endParaRPr lang="en-US"/>
        </a:p>
      </c:txPr>
    </c:legend>
    <c:plotVisOnly val="1"/>
    <c:dispBlanksAs val="zero"/>
    <c:showDLblsOverMax val="0"/>
  </c:chart>
  <c:spPr>
    <a:solidFill>
      <a:schemeClr val="bg1"/>
    </a:solidFill>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a:pPr>
            <a:r>
              <a:rPr lang="en-US"/>
              <a:t>Users</a:t>
            </a:r>
            <a:r>
              <a:rPr lang="en-US" baseline="0"/>
              <a:t> with website urls</a:t>
            </a:r>
            <a:endParaRPr lang="en-US"/>
          </a:p>
        </c:rich>
      </c:tx>
      <c:layout/>
      <c:overlay val="0"/>
    </c:title>
    <c:autoTitleDeleted val="0"/>
    <c:plotArea>
      <c:layout/>
      <c:barChart>
        <c:barDir val="bar"/>
        <c:grouping val="clustered"/>
        <c:varyColors val="0"/>
        <c:ser>
          <c:idx val="0"/>
          <c:order val="0"/>
          <c:invertIfNegative val="0"/>
          <c:cat>
            <c:strRef>
              <c:f>'count-score-3-url-location'!$C$4:$C$13</c:f>
              <c:strCache>
                <c:ptCount val="10"/>
                <c:pt idx="0">
                  <c:v>Nairobi</c:v>
                </c:pt>
                <c:pt idx="1">
                  <c:v>Kenya</c:v>
                </c:pt>
                <c:pt idx="2">
                  <c:v>Mombasa</c:v>
                </c:pt>
                <c:pt idx="3">
                  <c:v>Eldoret</c:v>
                </c:pt>
                <c:pt idx="4">
                  <c:v>Nakuru</c:v>
                </c:pt>
                <c:pt idx="5">
                  <c:v>Kisumu</c:v>
                </c:pt>
                <c:pt idx="6">
                  <c:v>Thika</c:v>
                </c:pt>
                <c:pt idx="7">
                  <c:v>Kakamega</c:v>
                </c:pt>
                <c:pt idx="8">
                  <c:v>Nyeri</c:v>
                </c:pt>
                <c:pt idx="9">
                  <c:v>Kitale</c:v>
                </c:pt>
              </c:strCache>
            </c:strRef>
          </c:cat>
          <c:val>
            <c:numRef>
              <c:f>'count-score-3-url-location'!$E$4:$E$13</c:f>
              <c:numCache>
                <c:formatCode>0.00;[Red]0.00</c:formatCode>
                <c:ptCount val="10"/>
                <c:pt idx="0">
                  <c:v>51.639954013660642</c:v>
                </c:pt>
                <c:pt idx="1">
                  <c:v>33.948738757016294</c:v>
                </c:pt>
                <c:pt idx="2">
                  <c:v>2.9620612700344897</c:v>
                </c:pt>
                <c:pt idx="3">
                  <c:v>1.9138432406843848</c:v>
                </c:pt>
                <c:pt idx="4">
                  <c:v>1.9003178467572872</c:v>
                </c:pt>
                <c:pt idx="5">
                  <c:v>1.2172854534388313</c:v>
                </c:pt>
                <c:pt idx="6">
                  <c:v>0.62216812064651383</c:v>
                </c:pt>
                <c:pt idx="7">
                  <c:v>0.47338878744843454</c:v>
                </c:pt>
                <c:pt idx="8">
                  <c:v>0.43957530263068917</c:v>
                </c:pt>
                <c:pt idx="9">
                  <c:v>0.31108406032325703</c:v>
                </c:pt>
              </c:numCache>
            </c:numRef>
          </c:val>
        </c:ser>
        <c:dLbls>
          <c:showLegendKey val="0"/>
          <c:showVal val="0"/>
          <c:showCatName val="0"/>
          <c:showSerName val="0"/>
          <c:showPercent val="0"/>
          <c:showBubbleSize val="0"/>
        </c:dLbls>
        <c:gapWidth val="150"/>
        <c:axId val="98433664"/>
        <c:axId val="100938496"/>
      </c:barChart>
      <c:catAx>
        <c:axId val="98433664"/>
        <c:scaling>
          <c:orientation val="minMax"/>
        </c:scaling>
        <c:delete val="0"/>
        <c:axPos val="l"/>
        <c:title>
          <c:tx>
            <c:rich>
              <a:bodyPr/>
              <a:lstStyle/>
              <a:p>
                <a:pPr>
                  <a:defRPr lang="en-US"/>
                </a:pPr>
                <a:r>
                  <a:rPr lang="en-US"/>
                  <a:t>Locations</a:t>
                </a:r>
              </a:p>
            </c:rich>
          </c:tx>
          <c:layout/>
          <c:overlay val="0"/>
        </c:title>
        <c:majorTickMark val="none"/>
        <c:minorTickMark val="none"/>
        <c:tickLblPos val="nextTo"/>
        <c:txPr>
          <a:bodyPr/>
          <a:lstStyle/>
          <a:p>
            <a:pPr>
              <a:defRPr lang="en-US"/>
            </a:pPr>
            <a:endParaRPr lang="en-US"/>
          </a:p>
        </c:txPr>
        <c:crossAx val="100938496"/>
        <c:crosses val="autoZero"/>
        <c:auto val="1"/>
        <c:lblAlgn val="ctr"/>
        <c:lblOffset val="100"/>
        <c:noMultiLvlLbl val="0"/>
      </c:catAx>
      <c:valAx>
        <c:axId val="100938496"/>
        <c:scaling>
          <c:orientation val="minMax"/>
        </c:scaling>
        <c:delete val="0"/>
        <c:axPos val="b"/>
        <c:title>
          <c:tx>
            <c:rich>
              <a:bodyPr/>
              <a:lstStyle/>
              <a:p>
                <a:pPr>
                  <a:defRPr lang="en-US"/>
                </a:pPr>
                <a:r>
                  <a:rPr lang="en-US" dirty="0" smtClean="0"/>
                  <a:t>% </a:t>
                </a:r>
                <a:r>
                  <a:rPr lang="en-US" dirty="0"/>
                  <a:t>of users</a:t>
                </a:r>
              </a:p>
            </c:rich>
          </c:tx>
          <c:layout/>
          <c:overlay val="0"/>
        </c:title>
        <c:numFmt formatCode="0.00;[Red]0.00" sourceLinked="1"/>
        <c:majorTickMark val="out"/>
        <c:minorTickMark val="none"/>
        <c:tickLblPos val="nextTo"/>
        <c:txPr>
          <a:bodyPr/>
          <a:lstStyle/>
          <a:p>
            <a:pPr>
              <a:defRPr lang="en-US"/>
            </a:pPr>
            <a:endParaRPr lang="en-US"/>
          </a:p>
        </c:txPr>
        <c:crossAx val="98433664"/>
        <c:crosses val="autoZero"/>
        <c:crossBetween val="between"/>
      </c:valAx>
    </c:plotArea>
    <c:plotVisOnly val="1"/>
    <c:dispBlanksAs val="gap"/>
    <c:showDLblsOverMax val="0"/>
  </c:chart>
  <c:spPr>
    <a:solidFill>
      <a:schemeClr val="bg1"/>
    </a:solidFill>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a:pPr>
            <a:r>
              <a:rPr lang="en-US"/>
              <a:t>Tweet Content</a:t>
            </a:r>
          </a:p>
        </c:rich>
      </c:tx>
      <c:layout>
        <c:manualLayout>
          <c:xMode val="edge"/>
          <c:yMode val="edge"/>
          <c:x val="0.32863145939806931"/>
          <c:y val="2.1248337010894385E-2"/>
        </c:manualLayout>
      </c:layout>
      <c:overlay val="0"/>
    </c:title>
    <c:autoTitleDeleted val="0"/>
    <c:plotArea>
      <c:layout/>
      <c:barChart>
        <c:barDir val="col"/>
        <c:grouping val="clustered"/>
        <c:varyColors val="0"/>
        <c:ser>
          <c:idx val="0"/>
          <c:order val="0"/>
          <c:invertIfNegative val="0"/>
          <c:cat>
            <c:strRef>
              <c:f>Sheet1!$A$3:$A$5</c:f>
              <c:strCache>
                <c:ptCount val="3"/>
                <c:pt idx="0">
                  <c:v>URLS</c:v>
                </c:pt>
                <c:pt idx="1">
                  <c:v>MENTIONS</c:v>
                </c:pt>
                <c:pt idx="2">
                  <c:v>HASHTAGS</c:v>
                </c:pt>
              </c:strCache>
            </c:strRef>
          </c:cat>
          <c:val>
            <c:numRef>
              <c:f>Sheet1!$C$3:$C$5</c:f>
              <c:numCache>
                <c:formatCode>#,##0.00;[Red]#,##0.00</c:formatCode>
                <c:ptCount val="3"/>
                <c:pt idx="0">
                  <c:v>20.723610426379512</c:v>
                </c:pt>
                <c:pt idx="1">
                  <c:v>9.4616102769291288</c:v>
                </c:pt>
                <c:pt idx="2">
                  <c:v>36.23971482737921</c:v>
                </c:pt>
              </c:numCache>
            </c:numRef>
          </c:val>
        </c:ser>
        <c:dLbls>
          <c:showLegendKey val="0"/>
          <c:showVal val="0"/>
          <c:showCatName val="0"/>
          <c:showSerName val="0"/>
          <c:showPercent val="0"/>
          <c:showBubbleSize val="0"/>
        </c:dLbls>
        <c:gapWidth val="150"/>
        <c:axId val="100955264"/>
        <c:axId val="100956800"/>
      </c:barChart>
      <c:catAx>
        <c:axId val="100955264"/>
        <c:scaling>
          <c:orientation val="minMax"/>
        </c:scaling>
        <c:delete val="0"/>
        <c:axPos val="b"/>
        <c:majorTickMark val="none"/>
        <c:minorTickMark val="none"/>
        <c:tickLblPos val="nextTo"/>
        <c:txPr>
          <a:bodyPr/>
          <a:lstStyle/>
          <a:p>
            <a:pPr>
              <a:defRPr lang="en-US"/>
            </a:pPr>
            <a:endParaRPr lang="en-US"/>
          </a:p>
        </c:txPr>
        <c:crossAx val="100956800"/>
        <c:crosses val="autoZero"/>
        <c:auto val="1"/>
        <c:lblAlgn val="ctr"/>
        <c:lblOffset val="100"/>
        <c:noMultiLvlLbl val="0"/>
      </c:catAx>
      <c:valAx>
        <c:axId val="100956800"/>
        <c:scaling>
          <c:orientation val="minMax"/>
        </c:scaling>
        <c:delete val="0"/>
        <c:axPos val="l"/>
        <c:majorGridlines/>
        <c:title>
          <c:tx>
            <c:rich>
              <a:bodyPr/>
              <a:lstStyle/>
              <a:p>
                <a:pPr>
                  <a:defRPr lang="en-US" b="1"/>
                </a:pPr>
                <a:r>
                  <a:rPr lang="en-US" b="1"/>
                  <a:t>%</a:t>
                </a:r>
              </a:p>
            </c:rich>
          </c:tx>
          <c:layout/>
          <c:overlay val="0"/>
        </c:title>
        <c:numFmt formatCode="#,##0.00;[Red]#,##0.00" sourceLinked="1"/>
        <c:majorTickMark val="none"/>
        <c:minorTickMark val="none"/>
        <c:tickLblPos val="nextTo"/>
        <c:txPr>
          <a:bodyPr/>
          <a:lstStyle/>
          <a:p>
            <a:pPr>
              <a:defRPr lang="en-US"/>
            </a:pPr>
            <a:endParaRPr lang="en-US"/>
          </a:p>
        </c:txPr>
        <c:crossAx val="100955264"/>
        <c:crosses val="autoZero"/>
        <c:crossBetween val="between"/>
      </c:valAx>
    </c:plotArea>
    <c:plotVisOnly val="1"/>
    <c:dispBlanksAs val="gap"/>
    <c:showDLblsOverMax val="0"/>
  </c:chart>
  <c:spPr>
    <a:solidFill>
      <a:schemeClr val="bg1"/>
    </a:solidFill>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1406789611824842"/>
          <c:y val="1.8626307385893093E-2"/>
        </c:manualLayout>
      </c:layout>
      <c:overlay val="0"/>
      <c:txPr>
        <a:bodyPr/>
        <a:lstStyle/>
        <a:p>
          <a:pPr>
            <a:defRPr lang="en-US"/>
          </a:pPr>
          <a:endParaRPr lang="en-US"/>
        </a:p>
      </c:txPr>
    </c:title>
    <c:autoTitleDeleted val="0"/>
    <c:plotArea>
      <c:layout/>
      <c:barChart>
        <c:barDir val="col"/>
        <c:grouping val="clustered"/>
        <c:varyColors val="0"/>
        <c:ser>
          <c:idx val="0"/>
          <c:order val="0"/>
          <c:tx>
            <c:v>Top 20 Twitter Apps</c:v>
          </c:tx>
          <c:invertIfNegative val="0"/>
          <c:cat>
            <c:strRef>
              <c:f>apps!$B$3:$B$21</c:f>
              <c:strCache>
                <c:ptCount val="19"/>
                <c:pt idx="0">
                  <c:v>Twitter for Android</c:v>
                </c:pt>
                <c:pt idx="1">
                  <c:v>web</c:v>
                </c:pt>
                <c:pt idx="2">
                  <c:v>Mobile Web (M2)</c:v>
                </c:pt>
                <c:pt idx="3">
                  <c:v>Facebook</c:v>
                </c:pt>
                <c:pt idx="4">
                  <c:v>Mobile Web</c:v>
                </c:pt>
                <c:pt idx="5">
                  <c:v>Twitter Web Client</c:v>
                </c:pt>
                <c:pt idx="6">
                  <c:v>Twitter for BlackBerryr</c:v>
                </c:pt>
                <c:pt idx="7">
                  <c:v>TweetCaster for Android</c:v>
                </c:pt>
                <c:pt idx="8">
                  <c:v>Twitter for iPhone</c:v>
                </c:pt>
                <c:pt idx="9">
                  <c:v>TweetDeck</c:v>
                </c:pt>
                <c:pt idx="10">
                  <c:v>txt</c:v>
                </c:pt>
                <c:pt idx="11">
                  <c:v>Twitter for Windows Phone</c:v>
                </c:pt>
                <c:pt idx="12">
                  <c:v>Write Longer</c:v>
                </c:pt>
                <c:pt idx="13">
                  <c:v>Tweet Button</c:v>
                </c:pt>
                <c:pt idx="14">
                  <c:v>Twitter for iPad</c:v>
                </c:pt>
                <c:pt idx="15">
                  <c:v>Cloudhopper</c:v>
                </c:pt>
                <c:pt idx="16">
                  <c:v>Instagram</c:v>
                </c:pt>
                <c:pt idx="17">
                  <c:v>HootSuite</c:v>
                </c:pt>
                <c:pt idx="18">
                  <c:v>Unfollowers.me</c:v>
                </c:pt>
              </c:strCache>
            </c:strRef>
          </c:cat>
          <c:val>
            <c:numRef>
              <c:f>apps!$D$3:$D$21</c:f>
              <c:numCache>
                <c:formatCode>General</c:formatCode>
                <c:ptCount val="19"/>
                <c:pt idx="0">
                  <c:v>673206</c:v>
                </c:pt>
                <c:pt idx="1">
                  <c:v>492129</c:v>
                </c:pt>
                <c:pt idx="2">
                  <c:v>434217</c:v>
                </c:pt>
                <c:pt idx="3">
                  <c:v>165587</c:v>
                </c:pt>
                <c:pt idx="4">
                  <c:v>149510</c:v>
                </c:pt>
                <c:pt idx="5">
                  <c:v>138601</c:v>
                </c:pt>
                <c:pt idx="6">
                  <c:v>122057</c:v>
                </c:pt>
                <c:pt idx="7">
                  <c:v>107810</c:v>
                </c:pt>
                <c:pt idx="8">
                  <c:v>105619</c:v>
                </c:pt>
                <c:pt idx="9">
                  <c:v>93756</c:v>
                </c:pt>
                <c:pt idx="10">
                  <c:v>84464</c:v>
                </c:pt>
                <c:pt idx="11">
                  <c:v>73375</c:v>
                </c:pt>
                <c:pt idx="12">
                  <c:v>63523</c:v>
                </c:pt>
                <c:pt idx="13">
                  <c:v>60613</c:v>
                </c:pt>
                <c:pt idx="14">
                  <c:v>34319</c:v>
                </c:pt>
                <c:pt idx="15">
                  <c:v>29222</c:v>
                </c:pt>
                <c:pt idx="16">
                  <c:v>22647</c:v>
                </c:pt>
                <c:pt idx="17">
                  <c:v>21199</c:v>
                </c:pt>
                <c:pt idx="18">
                  <c:v>19563</c:v>
                </c:pt>
              </c:numCache>
            </c:numRef>
          </c:val>
        </c:ser>
        <c:dLbls>
          <c:showLegendKey val="0"/>
          <c:showVal val="0"/>
          <c:showCatName val="0"/>
          <c:showSerName val="0"/>
          <c:showPercent val="0"/>
          <c:showBubbleSize val="0"/>
        </c:dLbls>
        <c:gapWidth val="150"/>
        <c:axId val="100989952"/>
        <c:axId val="100995840"/>
      </c:barChart>
      <c:catAx>
        <c:axId val="100989952"/>
        <c:scaling>
          <c:orientation val="minMax"/>
        </c:scaling>
        <c:delete val="0"/>
        <c:axPos val="b"/>
        <c:majorTickMark val="none"/>
        <c:minorTickMark val="none"/>
        <c:tickLblPos val="nextTo"/>
        <c:txPr>
          <a:bodyPr/>
          <a:lstStyle/>
          <a:p>
            <a:pPr>
              <a:defRPr lang="en-US"/>
            </a:pPr>
            <a:endParaRPr lang="en-US"/>
          </a:p>
        </c:txPr>
        <c:crossAx val="100995840"/>
        <c:crosses val="autoZero"/>
        <c:auto val="1"/>
        <c:lblAlgn val="ctr"/>
        <c:lblOffset val="100"/>
        <c:noMultiLvlLbl val="0"/>
      </c:catAx>
      <c:valAx>
        <c:axId val="100995840"/>
        <c:scaling>
          <c:orientation val="minMax"/>
        </c:scaling>
        <c:delete val="1"/>
        <c:axPos val="l"/>
        <c:numFmt formatCode="General" sourceLinked="1"/>
        <c:majorTickMark val="none"/>
        <c:minorTickMark val="none"/>
        <c:tickLblPos val="nextTo"/>
        <c:crossAx val="100989952"/>
        <c:crosses val="autoZero"/>
        <c:crossBetween val="between"/>
      </c:valAx>
      <c:spPr>
        <a:noFill/>
        <a:ln w="25400">
          <a:noFill/>
        </a:ln>
      </c:spPr>
    </c:plotArea>
    <c:plotVisOnly val="1"/>
    <c:dispBlanksAs val="gap"/>
    <c:showDLblsOverMax val="0"/>
  </c:chart>
  <c:spPr>
    <a:solidFill>
      <a:schemeClr val="bg1"/>
    </a:solidFill>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pPr/>
              <a:t>6/30/2014</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p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pPr/>
              <a:t>6/30/2014</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p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pPr/>
              <a:t>4</a:t>
            </a:fld>
            <a:endParaRPr lang="en-US"/>
          </a:p>
        </p:txBody>
      </p:sp>
    </p:spTree>
    <p:extLst>
      <p:ext uri="{BB962C8B-B14F-4D97-AF65-F5344CB8AC3E}">
        <p14:creationId xmlns:p14="http://schemas.microsoft.com/office/powerpoint/2010/main" val="41775858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Insert a picture of one of the geographic features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pPr/>
              <a:t>13</a:t>
            </a:fld>
            <a:endParaRPr lang="en-US"/>
          </a:p>
        </p:txBody>
      </p:sp>
    </p:spTree>
    <p:extLst>
      <p:ext uri="{BB962C8B-B14F-4D97-AF65-F5344CB8AC3E}">
        <p14:creationId xmlns:p14="http://schemas.microsoft.com/office/powerpoint/2010/main" val="552792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pPr/>
              <a:t>5</a:t>
            </a:fld>
            <a:endParaRPr lang="en-US"/>
          </a:p>
        </p:txBody>
      </p:sp>
    </p:spTree>
    <p:extLst>
      <p:ext uri="{BB962C8B-B14F-4D97-AF65-F5344CB8AC3E}">
        <p14:creationId xmlns:p14="http://schemas.microsoft.com/office/powerpoint/2010/main" val="2401524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Insert a picture of one of the geographic features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pPr/>
              <a:t>6</a:t>
            </a:fld>
            <a:endParaRPr lang="en-US"/>
          </a:p>
        </p:txBody>
      </p:sp>
    </p:spTree>
    <p:extLst>
      <p:ext uri="{BB962C8B-B14F-4D97-AF65-F5344CB8AC3E}">
        <p14:creationId xmlns:p14="http://schemas.microsoft.com/office/powerpoint/2010/main" val="552792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dirty="0" smtClean="0"/>
              <a:t>Insert a picture illustrating a season in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pPr/>
              <a:t>7</a:t>
            </a:fld>
            <a:endParaRPr lang="en-US"/>
          </a:p>
        </p:txBody>
      </p:sp>
    </p:spTree>
    <p:extLst>
      <p:ext uri="{BB962C8B-B14F-4D97-AF65-F5344CB8AC3E}">
        <p14:creationId xmlns:p14="http://schemas.microsoft.com/office/powerpoint/2010/main" val="3129894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dirty="0" smtClean="0"/>
              <a:t>Insert a picture illustrating a season in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pPr/>
              <a:t>8</a:t>
            </a:fld>
            <a:endParaRPr lang="en-US"/>
          </a:p>
        </p:txBody>
      </p:sp>
    </p:spTree>
    <p:extLst>
      <p:ext uri="{BB962C8B-B14F-4D97-AF65-F5344CB8AC3E}">
        <p14:creationId xmlns:p14="http://schemas.microsoft.com/office/powerpoint/2010/main" val="3129894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dirty="0" smtClean="0"/>
              <a:t>Insert a picture illustrating a season in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pPr/>
              <a:t>9</a:t>
            </a:fld>
            <a:endParaRPr lang="en-US"/>
          </a:p>
        </p:txBody>
      </p:sp>
    </p:spTree>
    <p:extLst>
      <p:ext uri="{BB962C8B-B14F-4D97-AF65-F5344CB8AC3E}">
        <p14:creationId xmlns:p14="http://schemas.microsoft.com/office/powerpoint/2010/main" val="3129894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dirty="0" smtClean="0"/>
              <a:t>Insert a picture illustrating a season in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pPr/>
              <a:t>10</a:t>
            </a:fld>
            <a:endParaRPr lang="en-US"/>
          </a:p>
        </p:txBody>
      </p:sp>
    </p:spTree>
    <p:extLst>
      <p:ext uri="{BB962C8B-B14F-4D97-AF65-F5344CB8AC3E}">
        <p14:creationId xmlns:p14="http://schemas.microsoft.com/office/powerpoint/2010/main" val="3129894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dirty="0" smtClean="0"/>
              <a:t>Insert a picture illustrating a season in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pPr/>
              <a:t>11</a:t>
            </a:fld>
            <a:endParaRPr lang="en-US"/>
          </a:p>
        </p:txBody>
      </p:sp>
    </p:spTree>
    <p:extLst>
      <p:ext uri="{BB962C8B-B14F-4D97-AF65-F5344CB8AC3E}">
        <p14:creationId xmlns:p14="http://schemas.microsoft.com/office/powerpoint/2010/main" val="3129894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Insert a picture of one of the geographic features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pPr/>
              <a:t>12</a:t>
            </a:fld>
            <a:endParaRPr lang="en-US"/>
          </a:p>
        </p:txBody>
      </p:sp>
    </p:spTree>
    <p:extLst>
      <p:ext uri="{BB962C8B-B14F-4D97-AF65-F5344CB8AC3E}">
        <p14:creationId xmlns:p14="http://schemas.microsoft.com/office/powerpoint/2010/main" val="552792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Freeform 6"/>
          <p:cNvSpPr>
            <a:spLocks noEditPoints="1"/>
          </p:cNvSpPr>
          <p:nvPr/>
        </p:nvSpPr>
        <p:spPr bwMode="auto">
          <a:xfrm>
            <a:off x="-4763" y="285750"/>
            <a:ext cx="12190413"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smtClean="0"/>
              <a:t>Click to edit Master title style</a:t>
            </a:r>
            <a:endParaRPr/>
          </a:p>
        </p:txBody>
      </p:sp>
      <p:sp>
        <p:nvSpPr>
          <p:cNvPr id="4" name="Date Placeholder 3"/>
          <p:cNvSpPr>
            <a:spLocks noGrp="1"/>
          </p:cNvSpPr>
          <p:nvPr>
            <p:ph type="dt" sz="half" idx="10"/>
          </p:nvPr>
        </p:nvSpPr>
        <p:spPr/>
        <p:txBody>
          <a:bodyPr/>
          <a:lstStyle/>
          <a:p>
            <a:fld id="{EDF33987-6305-4E2A-BF18-EF013ECE927B}" type="datetimeFigureOut">
              <a:rPr lang="en-US" smtClean="0"/>
              <a:pPr/>
              <a:t>6/30/2014</a:t>
            </a:fld>
            <a:endParaRPr lang="en-US"/>
          </a:p>
        </p:txBody>
      </p:sp>
      <p:sp>
        <p:nvSpPr>
          <p:cNvPr id="5" name="Footer Placeholder 4"/>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pPr/>
              <a:t>‹#›</a:t>
            </a:fld>
            <a:endParaRPr lang="en-US"/>
          </a:p>
        </p:txBody>
      </p:sp>
    </p:spTree>
    <p:extLst>
      <p:ext uri="{BB962C8B-B14F-4D97-AF65-F5344CB8AC3E}">
        <p14:creationId xmlns:p14="http://schemas.microsoft.com/office/powerpoint/2010/main" val="2223671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DF33987-6305-4E2A-BF18-EF013ECE927B}" type="datetimeFigureOut">
              <a:rPr lang="en-US" smtClean="0"/>
              <a:pPr/>
              <a:t>6/30/2014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pPr/>
              <a:t>‹#›</a:t>
            </a:fld>
            <a:endParaRPr lang="en-US"/>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4287455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DF33987-6305-4E2A-BF18-EF013ECE927B}" type="datetimeFigureOut">
              <a:rPr lang="en-US" smtClean="0"/>
              <a:pPr/>
              <a:t>6/30/2014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pPr/>
              <a:t>‹#›</a:t>
            </a:fld>
            <a:endParaRPr lang="en-US"/>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8836898" y="685800"/>
            <a:ext cx="2134315" cy="5486400"/>
          </a:xfrm>
        </p:spPr>
        <p:txBody>
          <a:bodyPr vert="eaVert"/>
          <a:lstStyle/>
          <a:p>
            <a:r>
              <a:rPr lang="en-US" smtClean="0"/>
              <a:t>Click to edit Master title style</a:t>
            </a:r>
            <a:endParaRPr/>
          </a:p>
        </p:txBody>
      </p:sp>
    </p:spTree>
    <p:extLst>
      <p:ext uri="{BB962C8B-B14F-4D97-AF65-F5344CB8AC3E}">
        <p14:creationId xmlns:p14="http://schemas.microsoft.com/office/powerpoint/2010/main" val="1239219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DF33987-6305-4E2A-BF18-EF013ECE927B}" type="datetimeFigureOut">
              <a:rPr lang="en-US" smtClean="0"/>
              <a:pPr/>
              <a:t>6/30/2014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pPr/>
              <a:t>‹#›</a:t>
            </a:fld>
            <a:endParaRPr lang="en-US"/>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670150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DF33987-6305-4E2A-BF18-EF013ECE927B}" type="datetimeFigureOut">
              <a:rPr lang="en-US" smtClean="0"/>
              <a:pPr/>
              <a:t>6/30/2014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pPr/>
              <a:t>‹#›</a:t>
            </a:fld>
            <a:endParaRPr lang="en-US"/>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smtClean="0"/>
              <a:t>Click to edit Master title style</a:t>
            </a:r>
            <a:endParaRPr/>
          </a:p>
        </p:txBody>
      </p:sp>
    </p:spTree>
    <p:extLst>
      <p:ext uri="{BB962C8B-B14F-4D97-AF65-F5344CB8AC3E}">
        <p14:creationId xmlns:p14="http://schemas.microsoft.com/office/powerpoint/2010/main" val="1033624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DF33987-6305-4E2A-BF18-EF013ECE927B}" type="datetimeFigureOut">
              <a:rPr lang="en-US" smtClean="0"/>
              <a:pPr/>
              <a:t>6/30/2014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pPr/>
              <a:t>‹#›</a:t>
            </a:fld>
            <a:endParaRPr lang="en-US"/>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730453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EDF33987-6305-4E2A-BF18-EF013ECE927B}" type="datetimeFigureOut">
              <a:rPr lang="en-US" smtClean="0"/>
              <a:pPr/>
              <a:t>6/30/2014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C87F6-986D-49E6-AF40-1B3A1EE8064D}" type="slidenum">
              <a:rPr lang="en-US" smtClean="0"/>
              <a:pPr/>
              <a:t>‹#›</a:t>
            </a:fld>
            <a:endParaRPr lang="en-US"/>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1217614" y="274638"/>
            <a:ext cx="9753600" cy="1325562"/>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val="3442105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DF33987-6305-4E2A-BF18-EF013ECE927B}" type="datetimeFigureOut">
              <a:rPr lang="en-US" smtClean="0"/>
              <a:pPr/>
              <a:t>6/30/2014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C87F6-986D-49E6-AF40-1B3A1EE8064D}" type="slidenum">
              <a:rPr lang="en-US" smtClean="0"/>
              <a:pPr/>
              <a:t>‹#›</a:t>
            </a:fld>
            <a:endParaRPr lang="en-US"/>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4139068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33987-6305-4E2A-BF18-EF013ECE927B}" type="datetimeFigureOut">
              <a:rPr lang="en-US" smtClean="0"/>
              <a:pPr/>
              <a:t>6/30/2014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6C87F6-986D-49E6-AF40-1B3A1EE8064D}" type="slidenum">
              <a:rPr lang="en-US" smtClean="0"/>
              <a:pPr/>
              <a:t>‹#›</a:t>
            </a:fld>
            <a:endParaRPr lang="en-US"/>
          </a:p>
        </p:txBody>
      </p:sp>
    </p:spTree>
    <p:extLst>
      <p:ext uri="{BB962C8B-B14F-4D97-AF65-F5344CB8AC3E}">
        <p14:creationId xmlns:p14="http://schemas.microsoft.com/office/powerpoint/2010/main" val="3529785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5" name="Date Placeholder 4"/>
          <p:cNvSpPr>
            <a:spLocks noGrp="1"/>
          </p:cNvSpPr>
          <p:nvPr>
            <p:ph type="dt" sz="half" idx="10"/>
          </p:nvPr>
        </p:nvSpPr>
        <p:spPr/>
        <p:txBody>
          <a:bodyPr/>
          <a:lstStyle/>
          <a:p>
            <a:fld id="{EDF33987-6305-4E2A-BF18-EF013ECE927B}" type="datetimeFigureOut">
              <a:rPr lang="en-US" smtClean="0"/>
              <a:pPr/>
              <a:t>6/30/2014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pPr/>
              <a:t>‹#›</a:t>
            </a:fld>
            <a:endParaRPr lang="en-US"/>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smtClean="0"/>
              <a:t>Click to edit Master title style</a:t>
            </a:r>
            <a:endParaRPr/>
          </a:p>
        </p:txBody>
      </p:sp>
    </p:spTree>
    <p:extLst>
      <p:ext uri="{BB962C8B-B14F-4D97-AF65-F5344CB8AC3E}">
        <p14:creationId xmlns:p14="http://schemas.microsoft.com/office/powerpoint/2010/main" val="581988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5" name="Date Placeholder 4"/>
          <p:cNvSpPr>
            <a:spLocks noGrp="1"/>
          </p:cNvSpPr>
          <p:nvPr>
            <p:ph type="dt" sz="half" idx="10"/>
          </p:nvPr>
        </p:nvSpPr>
        <p:spPr/>
        <p:txBody>
          <a:bodyPr/>
          <a:lstStyle/>
          <a:p>
            <a:fld id="{EDF33987-6305-4E2A-BF18-EF013ECE927B}" type="datetimeFigureOut">
              <a:rPr lang="en-US" smtClean="0"/>
              <a:pPr/>
              <a:t>6/30/2014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pPr/>
              <a:t>‹#›</a:t>
            </a:fld>
            <a:endParaRPr lang="en-US"/>
          </a:p>
        </p:txBody>
      </p:sp>
      <p:sp>
        <p:nvSpPr>
          <p:cNvPr id="3" name="Picture Placeholder 2"/>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smtClean="0"/>
              <a:t>Click to edit Master title style</a:t>
            </a:r>
            <a:endParaRPr/>
          </a:p>
        </p:txBody>
      </p:sp>
    </p:spTree>
    <p:extLst>
      <p:ext uri="{BB962C8B-B14F-4D97-AF65-F5344CB8AC3E}">
        <p14:creationId xmlns:p14="http://schemas.microsoft.com/office/powerpoint/2010/main" val="1702941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9000">
              <a:schemeClr val="bg1"/>
            </a:gs>
            <a:gs pos="40000">
              <a:schemeClr val="bg2"/>
            </a:gs>
            <a:gs pos="10000">
              <a:schemeClr val="bg1">
                <a:lumMod val="95000"/>
              </a:schemeClr>
            </a:gs>
            <a:gs pos="100000">
              <a:schemeClr val="bg2">
                <a:lumMod val="9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8" name="Rectangle 7"/>
          <p:cNvSpPr/>
          <p:nvPr/>
        </p:nvSpPr>
        <p:spPr bwMode="ltGray">
          <a:xfrm>
            <a:off x="1460" y="0"/>
            <a:ext cx="12188952" cy="685800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000">
                <a:solidFill>
                  <a:schemeClr val="tx1"/>
                </a:solidFill>
              </a:defRPr>
            </a:lvl1pPr>
          </a:lstStyle>
          <a:p>
            <a:fld id="{EDF33987-6305-4E2A-BF18-EF013ECE927B}" type="datetimeFigureOut">
              <a:rPr lang="en-US" smtClean="0"/>
              <a:pPr/>
              <a:t>6/30/2014</a:t>
            </a:fld>
            <a:endParaRPr lang="en-US"/>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000" cap="all" baseline="0">
                <a:solidFill>
                  <a:schemeClr val="tx1"/>
                </a:solidFill>
              </a:defRPr>
            </a:lvl1pPr>
          </a:lstStyle>
          <a:p>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000">
                <a:solidFill>
                  <a:schemeClr val="tx1"/>
                </a:solidFill>
              </a:defRPr>
            </a:lvl1pPr>
          </a:lstStyle>
          <a:p>
            <a:fld id="{F36C87F6-986D-49E6-AF40-1B3A1EE8064D}" type="slidenum">
              <a:rPr lang="en-US" smtClean="0"/>
              <a:pPr/>
              <a:t>‹#›</a:t>
            </a:fld>
            <a:endParaRPr lang="en-US"/>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smtClean="0"/>
              <a:t>Click to edit Master title style</a:t>
            </a:r>
            <a:endParaRPr/>
          </a:p>
        </p:txBody>
      </p:sp>
    </p:spTree>
    <p:extLst>
      <p:ext uri="{BB962C8B-B14F-4D97-AF65-F5344CB8AC3E}">
        <p14:creationId xmlns:p14="http://schemas.microsoft.com/office/powerpoint/2010/main" val="1431716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000" kern="1200" cap="all" baseline="0">
          <a:solidFill>
            <a:schemeClr val="accent1"/>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accent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accent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accent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accent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Clr>
          <a:schemeClr val="accent1"/>
        </a:buClr>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Clr>
          <a:schemeClr val="accent1"/>
        </a:buClr>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Clr>
          <a:schemeClr val="accent1"/>
        </a:buClr>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Clr>
          <a:schemeClr val="accent1"/>
        </a:buClr>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mailto:info@digitalrand.com"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hyperlink" Target="http://www.digitalrand.co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bake.co.ke/"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hyperlink" Target="http://www.bloggers.or.k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217614" y="5181600"/>
            <a:ext cx="9905998" cy="990600"/>
          </a:xfrm>
        </p:spPr>
        <p:txBody>
          <a:bodyPr/>
          <a:lstStyle/>
          <a:p>
            <a:r>
              <a:rPr lang="en-US" dirty="0" smtClean="0"/>
              <a:t>Report by: Bloggers Media Limited</a:t>
            </a:r>
            <a:br>
              <a:rPr lang="en-US" dirty="0" smtClean="0"/>
            </a:br>
            <a:r>
              <a:rPr lang="en-US" dirty="0" smtClean="0"/>
              <a:t>Data Source: Digital Rand</a:t>
            </a:r>
          </a:p>
          <a:p>
            <a:r>
              <a:rPr lang="en-US" dirty="0" smtClean="0"/>
              <a:t>Presented by: Robert </a:t>
            </a:r>
            <a:r>
              <a:rPr lang="en-US" dirty="0" err="1" smtClean="0"/>
              <a:t>Kunga</a:t>
            </a:r>
            <a:endParaRPr lang="en-US" dirty="0" smtClean="0"/>
          </a:p>
          <a:p>
            <a:endParaRPr lang="en-US" dirty="0"/>
          </a:p>
        </p:txBody>
      </p:sp>
      <p:sp>
        <p:nvSpPr>
          <p:cNvPr id="2" name="Title 1"/>
          <p:cNvSpPr>
            <a:spLocks noGrp="1"/>
          </p:cNvSpPr>
          <p:nvPr>
            <p:ph type="ctrTitle"/>
          </p:nvPr>
        </p:nvSpPr>
        <p:spPr/>
        <p:txBody>
          <a:bodyPr/>
          <a:lstStyle/>
          <a:p>
            <a:pPr algn="r">
              <a:lnSpc>
                <a:spcPct val="150000"/>
              </a:lnSpc>
            </a:pPr>
            <a:r>
              <a:rPr lang="en-US" dirty="0" smtClean="0"/>
              <a:t>State of social media in </a:t>
            </a:r>
            <a:r>
              <a:rPr lang="en-US" dirty="0" err="1" smtClean="0"/>
              <a:t>kenya</a:t>
            </a:r>
            <a:r>
              <a:rPr lang="en-US" dirty="0" smtClean="0"/>
              <a:t/>
            </a:r>
            <a:br>
              <a:rPr lang="en-US" dirty="0" smtClean="0"/>
            </a:br>
            <a:r>
              <a:rPr lang="en-US" sz="2800" cap="none" dirty="0" err="1" smtClean="0"/>
              <a:t>Tumetoka</a:t>
            </a:r>
            <a:r>
              <a:rPr lang="en-US" sz="2800" cap="none" dirty="0" smtClean="0"/>
              <a:t> </a:t>
            </a:r>
            <a:r>
              <a:rPr lang="en-US" sz="2800" cap="none" dirty="0" err="1" smtClean="0"/>
              <a:t>Mbali</a:t>
            </a:r>
            <a:r>
              <a:rPr lang="en-US" sz="2800" dirty="0" smtClean="0"/>
              <a:t/>
            </a:r>
            <a:br>
              <a:rPr lang="en-US" sz="2800" dirty="0" smtClean="0"/>
            </a:br>
            <a:r>
              <a:rPr lang="en-US" sz="2800" dirty="0"/>
              <a:t/>
            </a:r>
            <a:br>
              <a:rPr lang="en-US" sz="2800" dirty="0"/>
            </a:br>
            <a:r>
              <a:rPr lang="en-US" sz="2800" b="1" cap="none" dirty="0" smtClean="0"/>
              <a:t>Report No. A002</a:t>
            </a:r>
            <a:endParaRPr lang="en-US" sz="2800" b="1" dirty="0"/>
          </a:p>
        </p:txBody>
      </p:sp>
    </p:spTree>
    <p:extLst>
      <p:ext uri="{BB962C8B-B14F-4D97-AF65-F5344CB8AC3E}">
        <p14:creationId xmlns:p14="http://schemas.microsoft.com/office/powerpoint/2010/main" val="288708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sz="half" idx="1"/>
          </p:nvPr>
        </p:nvSpPr>
        <p:spPr>
          <a:xfrm>
            <a:off x="1233278" y="1828800"/>
            <a:ext cx="6156533" cy="4343400"/>
          </a:xfrm>
        </p:spPr>
        <p:txBody>
          <a:bodyPr>
            <a:normAutofit/>
          </a:bodyPr>
          <a:lstStyle/>
          <a:p>
            <a:pPr marL="45720" indent="0">
              <a:buNone/>
            </a:pPr>
            <a:r>
              <a:rPr lang="en-US" sz="3200" dirty="0" smtClean="0"/>
              <a:t>Predictions</a:t>
            </a:r>
            <a:endParaRPr lang="en-US" sz="3200" dirty="0"/>
          </a:p>
          <a:p>
            <a:pPr marL="45720" indent="0">
              <a:buNone/>
            </a:pPr>
            <a:endParaRPr lang="en-US" sz="1000" dirty="0"/>
          </a:p>
        </p:txBody>
      </p:sp>
      <p:sp>
        <p:nvSpPr>
          <p:cNvPr id="4" name="Title 3"/>
          <p:cNvSpPr>
            <a:spLocks noGrp="1"/>
          </p:cNvSpPr>
          <p:nvPr>
            <p:ph type="title"/>
          </p:nvPr>
        </p:nvSpPr>
        <p:spPr/>
        <p:txBody>
          <a:bodyPr/>
          <a:lstStyle/>
          <a:p>
            <a:r>
              <a:rPr lang="en-US" dirty="0" smtClean="0"/>
              <a:t>TWITTER</a:t>
            </a:r>
            <a:endParaRPr lang="en-US" dirty="0"/>
          </a:p>
        </p:txBody>
      </p:sp>
      <p:pic>
        <p:nvPicPr>
          <p:cNvPr id="3074" name="Picture 2" descr="G:\DOCS\Digital Rand\reports\main\images\Circle Icons Pack\twitt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4843" y="863600"/>
            <a:ext cx="812800" cy="8128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half" idx="2"/>
          </p:nvPr>
        </p:nvSpPr>
        <p:spPr>
          <a:xfrm>
            <a:off x="1217612" y="2667000"/>
            <a:ext cx="9753599" cy="3505200"/>
          </a:xfrm>
        </p:spPr>
        <p:txBody>
          <a:bodyPr>
            <a:normAutofit/>
          </a:bodyPr>
          <a:lstStyle/>
          <a:p>
            <a:r>
              <a:rPr lang="en-US" b="1" dirty="0" smtClean="0"/>
              <a:t>50k+ </a:t>
            </a:r>
            <a:r>
              <a:rPr lang="en-US" dirty="0" smtClean="0"/>
              <a:t>users will sign up by end of year 2014</a:t>
            </a:r>
          </a:p>
          <a:p>
            <a:r>
              <a:rPr lang="en-US" dirty="0" smtClean="0"/>
              <a:t>#KOT will </a:t>
            </a:r>
            <a:r>
              <a:rPr lang="en-US" dirty="0"/>
              <a:t>have posted </a:t>
            </a:r>
            <a:r>
              <a:rPr lang="en-US" b="1" dirty="0" smtClean="0"/>
              <a:t>570M</a:t>
            </a:r>
            <a:r>
              <a:rPr lang="en-US" dirty="0" smtClean="0"/>
              <a:t> tweets by close of year 2014</a:t>
            </a:r>
          </a:p>
          <a:p>
            <a:r>
              <a:rPr lang="en-US" dirty="0" smtClean="0"/>
              <a:t>As the number of websites and blogs increases, more links will be shared.</a:t>
            </a:r>
          </a:p>
          <a:p>
            <a:r>
              <a:rPr lang="en-US" dirty="0" smtClean="0"/>
              <a:t>Usage of mobile apps has now surpassed web. We expect continuation of this trend.</a:t>
            </a:r>
          </a:p>
          <a:p>
            <a:endParaRPr lang="en-US" dirty="0" smtClean="0"/>
          </a:p>
          <a:p>
            <a:endParaRPr lang="en-US" dirty="0" smtClean="0"/>
          </a:p>
          <a:p>
            <a:pPr marL="4572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939050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750"/>
                                        <p:tgtEl>
                                          <p:spTgt spid="2">
                                            <p:txEl>
                                              <p:pRg st="0" end="0"/>
                                            </p:txEl>
                                          </p:spTgt>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750"/>
                                        <p:tgtEl>
                                          <p:spTgt spid="2">
                                            <p:txEl>
                                              <p:pRg st="2" end="2"/>
                                            </p:txEl>
                                          </p:spTgt>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750"/>
                                        <p:tgtEl>
                                          <p:spTgt spid="2">
                                            <p:txEl>
                                              <p:pRg st="1" end="1"/>
                                            </p:txEl>
                                          </p:spTgt>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75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sz="half" idx="1"/>
          </p:nvPr>
        </p:nvSpPr>
        <p:spPr>
          <a:xfrm>
            <a:off x="1233278" y="1828800"/>
            <a:ext cx="6156533" cy="762000"/>
          </a:xfrm>
        </p:spPr>
        <p:txBody>
          <a:bodyPr>
            <a:normAutofit fontScale="47500" lnSpcReduction="20000"/>
          </a:bodyPr>
          <a:lstStyle/>
          <a:p>
            <a:pPr marL="45720" indent="0">
              <a:buNone/>
            </a:pPr>
            <a:r>
              <a:rPr lang="en-US" sz="4200" b="1" dirty="0"/>
              <a:t>Download </a:t>
            </a:r>
            <a:r>
              <a:rPr lang="en-US" sz="4200" b="1" dirty="0" smtClean="0"/>
              <a:t>Report</a:t>
            </a:r>
          </a:p>
          <a:p>
            <a:pPr marL="45720" indent="0">
              <a:buNone/>
            </a:pPr>
            <a:r>
              <a:rPr lang="en-US" sz="3200" dirty="0" smtClean="0"/>
              <a:t>Comprehensive </a:t>
            </a:r>
            <a:r>
              <a:rPr lang="en-US" sz="3200" dirty="0"/>
              <a:t>report will be available for download from:</a:t>
            </a:r>
          </a:p>
          <a:p>
            <a:pPr marL="45720" indent="0">
              <a:buNone/>
            </a:pPr>
            <a:endParaRPr lang="en-US" sz="3200" dirty="0"/>
          </a:p>
          <a:p>
            <a:pPr marL="45720" indent="0">
              <a:buNone/>
            </a:pPr>
            <a:endParaRPr lang="en-US" sz="1000" dirty="0"/>
          </a:p>
        </p:txBody>
      </p:sp>
      <p:sp>
        <p:nvSpPr>
          <p:cNvPr id="4" name="Title 3"/>
          <p:cNvSpPr>
            <a:spLocks noGrp="1"/>
          </p:cNvSpPr>
          <p:nvPr>
            <p:ph type="title"/>
          </p:nvPr>
        </p:nvSpPr>
        <p:spPr/>
        <p:txBody>
          <a:bodyPr/>
          <a:lstStyle/>
          <a:p>
            <a:r>
              <a:rPr lang="en-US" dirty="0" smtClean="0"/>
              <a:t>TWITTER</a:t>
            </a:r>
            <a:endParaRPr lang="en-US" dirty="0"/>
          </a:p>
        </p:txBody>
      </p:sp>
      <p:pic>
        <p:nvPicPr>
          <p:cNvPr id="3074" name="Picture 2" descr="G:\DOCS\Digital Rand\reports\main\images\Circle Icons Pack\twitt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4843" y="863600"/>
            <a:ext cx="812800" cy="8128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half" idx="2"/>
          </p:nvPr>
        </p:nvSpPr>
        <p:spPr>
          <a:xfrm>
            <a:off x="1217612" y="2667000"/>
            <a:ext cx="9753599" cy="1295400"/>
          </a:xfrm>
          <a:solidFill>
            <a:schemeClr val="lt1"/>
          </a:solidFill>
        </p:spPr>
        <p:txBody>
          <a:bodyPr>
            <a:normAutofit fontScale="47500" lnSpcReduction="20000"/>
          </a:bodyPr>
          <a:lstStyle/>
          <a:p>
            <a:pPr marL="45720" indent="0">
              <a:buNone/>
            </a:pPr>
            <a:endParaRPr lang="en-US" sz="200" dirty="0" smtClean="0"/>
          </a:p>
          <a:p>
            <a:pPr marL="45720" indent="0">
              <a:buNone/>
            </a:pPr>
            <a:r>
              <a:rPr lang="en-US" sz="5900" dirty="0" smtClean="0"/>
              <a:t>Bloggers Media Ltd. Website: </a:t>
            </a:r>
          </a:p>
          <a:p>
            <a:pPr marL="45720" indent="0">
              <a:buNone/>
            </a:pPr>
            <a:r>
              <a:rPr lang="en-US" sz="5900" b="1" dirty="0" smtClean="0"/>
              <a:t>www.bloggers.or.ke</a:t>
            </a:r>
          </a:p>
          <a:p>
            <a:pPr marL="45720" indent="0">
              <a:buNone/>
            </a:pPr>
            <a:endParaRPr lang="en-US" sz="200" dirty="0" smtClean="0"/>
          </a:p>
          <a:p>
            <a:endParaRPr lang="en-US" sz="200" dirty="0" smtClean="0"/>
          </a:p>
          <a:p>
            <a:pPr marL="45720" indent="0">
              <a:buNone/>
            </a:pPr>
            <a:endParaRPr lang="en-US" sz="200" dirty="0" smtClean="0"/>
          </a:p>
          <a:p>
            <a:endParaRPr lang="en-US" sz="200" dirty="0" smtClean="0"/>
          </a:p>
          <a:p>
            <a:endParaRPr lang="en-US" sz="200" dirty="0"/>
          </a:p>
        </p:txBody>
      </p:sp>
      <p:sp>
        <p:nvSpPr>
          <p:cNvPr id="6" name="Content Placeholder 1"/>
          <p:cNvSpPr txBox="1">
            <a:spLocks/>
          </p:cNvSpPr>
          <p:nvPr/>
        </p:nvSpPr>
        <p:spPr>
          <a:xfrm>
            <a:off x="1217612" y="4114800"/>
            <a:ext cx="9753599" cy="1385455"/>
          </a:xfrm>
          <a:prstGeom prst="rect">
            <a:avLst/>
          </a:prstGeom>
          <a:solidFill>
            <a:schemeClr val="lt1"/>
          </a:solidFill>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accent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accent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accent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accent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Clr>
                <a:schemeClr val="accent1"/>
              </a:buClr>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Clr>
                <a:schemeClr val="accent1"/>
              </a:buClr>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Clr>
                <a:schemeClr val="accent1"/>
              </a:buClr>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Clr>
                <a:schemeClr val="accent1"/>
              </a:buClr>
              <a:buSzPct val="80000"/>
              <a:buFont typeface="Arial" pitchFamily="34" charset="0"/>
              <a:buChar char="•"/>
              <a:defRPr sz="1600" kern="1200" baseline="0">
                <a:solidFill>
                  <a:schemeClr val="tx1"/>
                </a:solidFill>
                <a:latin typeface="+mn-lt"/>
                <a:ea typeface="+mn-ea"/>
                <a:cs typeface="+mn-cs"/>
              </a:defRPr>
            </a:lvl9pPr>
          </a:lstStyle>
          <a:p>
            <a:pPr marL="45720" indent="0">
              <a:buFont typeface="Arial" pitchFamily="34" charset="0"/>
              <a:buNone/>
            </a:pPr>
            <a:endParaRPr lang="en-US" sz="200" dirty="0" smtClean="0"/>
          </a:p>
          <a:p>
            <a:pPr marL="45720" indent="0">
              <a:buNone/>
            </a:pPr>
            <a:r>
              <a:rPr lang="en-US" sz="2800" dirty="0"/>
              <a:t>Digital Rand Website: </a:t>
            </a:r>
          </a:p>
          <a:p>
            <a:pPr marL="45720" indent="0">
              <a:buNone/>
            </a:pPr>
            <a:r>
              <a:rPr lang="en-US" sz="2800" b="1" dirty="0"/>
              <a:t>www.digitalrand.com</a:t>
            </a:r>
          </a:p>
          <a:p>
            <a:pPr marL="45720" indent="0">
              <a:buFont typeface="Arial" pitchFamily="34" charset="0"/>
              <a:buNone/>
            </a:pPr>
            <a:endParaRPr lang="en-US" sz="200" dirty="0" smtClean="0"/>
          </a:p>
          <a:p>
            <a:endParaRPr lang="en-US" sz="200" dirty="0" smtClean="0"/>
          </a:p>
          <a:p>
            <a:pPr marL="45720" indent="0">
              <a:buFont typeface="Arial" pitchFamily="34" charset="0"/>
              <a:buNone/>
            </a:pPr>
            <a:endParaRPr lang="en-US" sz="200" dirty="0" smtClean="0"/>
          </a:p>
          <a:p>
            <a:endParaRPr lang="en-US" sz="200" dirty="0" smtClean="0"/>
          </a:p>
          <a:p>
            <a:endParaRPr lang="en-US" sz="200" dirty="0"/>
          </a:p>
        </p:txBody>
      </p:sp>
    </p:spTree>
    <p:extLst>
      <p:ext uri="{BB962C8B-B14F-4D97-AF65-F5344CB8AC3E}">
        <p14:creationId xmlns:p14="http://schemas.microsoft.com/office/powerpoint/2010/main" val="736767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500"/>
                                        <p:tgtEl>
                                          <p:spTgt spid="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233278" y="914400"/>
            <a:ext cx="9433134" cy="838200"/>
          </a:xfrm>
        </p:spPr>
        <p:txBody>
          <a:bodyPr>
            <a:normAutofit/>
          </a:bodyPr>
          <a:lstStyle/>
          <a:p>
            <a:pPr marL="45720" indent="0">
              <a:buNone/>
            </a:pPr>
            <a:r>
              <a:rPr lang="en-US" sz="3200" dirty="0" smtClean="0"/>
              <a:t>Contacts</a:t>
            </a:r>
          </a:p>
          <a:p>
            <a:endParaRPr lang="en-US" dirty="0"/>
          </a:p>
        </p:txBody>
      </p:sp>
      <p:sp>
        <p:nvSpPr>
          <p:cNvPr id="7" name="TextBox 6"/>
          <p:cNvSpPr txBox="1"/>
          <p:nvPr/>
        </p:nvSpPr>
        <p:spPr>
          <a:xfrm>
            <a:off x="1293812" y="1905000"/>
            <a:ext cx="5029200" cy="4019562"/>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45720" indent="0">
              <a:buNone/>
            </a:pPr>
            <a:r>
              <a:rPr lang="en-US" sz="2800" b="1" dirty="0"/>
              <a:t>Digital </a:t>
            </a:r>
            <a:r>
              <a:rPr lang="en-US" sz="2800" b="1" dirty="0" smtClean="0"/>
              <a:t>Rand</a:t>
            </a:r>
          </a:p>
          <a:p>
            <a:pPr marL="45720" indent="0">
              <a:buNone/>
            </a:pPr>
            <a:endParaRPr lang="en-US" sz="2800" b="1" dirty="0"/>
          </a:p>
          <a:p>
            <a:pPr marL="45720" indent="0">
              <a:spcBef>
                <a:spcPts val="600"/>
              </a:spcBef>
              <a:buNone/>
            </a:pPr>
            <a:r>
              <a:rPr lang="en-US" b="1" dirty="0" smtClean="0"/>
              <a:t>Tel:  </a:t>
            </a:r>
            <a:r>
              <a:rPr lang="en-US" dirty="0" smtClean="0"/>
              <a:t>0721 684 706</a:t>
            </a:r>
          </a:p>
          <a:p>
            <a:pPr marL="45720" indent="0">
              <a:spcBef>
                <a:spcPts val="600"/>
              </a:spcBef>
              <a:buNone/>
            </a:pPr>
            <a:r>
              <a:rPr lang="en-US" b="1" dirty="0" smtClean="0"/>
              <a:t>Email</a:t>
            </a:r>
            <a:r>
              <a:rPr lang="en-US" dirty="0" smtClean="0"/>
              <a:t>:  </a:t>
            </a:r>
            <a:r>
              <a:rPr lang="en-US" dirty="0" smtClean="0">
                <a:hlinkClick r:id="rId3"/>
              </a:rPr>
              <a:t>info@digitalrand.com</a:t>
            </a:r>
            <a:endParaRPr lang="en-US" dirty="0" smtClean="0"/>
          </a:p>
          <a:p>
            <a:pPr marL="45720" indent="0">
              <a:spcBef>
                <a:spcPts val="600"/>
              </a:spcBef>
              <a:buNone/>
            </a:pPr>
            <a:r>
              <a:rPr lang="en-US" b="1" dirty="0" smtClean="0"/>
              <a:t>Site:  </a:t>
            </a:r>
            <a:r>
              <a:rPr lang="en-US" dirty="0" smtClean="0">
                <a:hlinkClick r:id="rId4"/>
              </a:rPr>
              <a:t>www.digitalrand.com</a:t>
            </a:r>
            <a:endParaRPr lang="en-US" dirty="0" smtClean="0"/>
          </a:p>
          <a:p>
            <a:pPr marL="45720" indent="0">
              <a:spcBef>
                <a:spcPts val="600"/>
              </a:spcBef>
              <a:buNone/>
            </a:pPr>
            <a:r>
              <a:rPr lang="en-US" b="1" dirty="0" smtClean="0"/>
              <a:t>Twitter:  </a:t>
            </a:r>
            <a:r>
              <a:rPr lang="en-US" dirty="0" smtClean="0"/>
              <a:t>@</a:t>
            </a:r>
            <a:r>
              <a:rPr lang="en-US" dirty="0" err="1" smtClean="0"/>
              <a:t>DigitalRand</a:t>
            </a:r>
            <a:r>
              <a:rPr lang="en-US" dirty="0" smtClean="0"/>
              <a:t> </a:t>
            </a:r>
          </a:p>
          <a:p>
            <a:pPr marL="45720" indent="0">
              <a:spcBef>
                <a:spcPts val="600"/>
              </a:spcBef>
              <a:buNone/>
            </a:pPr>
            <a:r>
              <a:rPr lang="en-US" b="1" dirty="0" smtClean="0"/>
              <a:t>Location:</a:t>
            </a:r>
            <a:r>
              <a:rPr lang="en-US" dirty="0" smtClean="0"/>
              <a:t> </a:t>
            </a:r>
            <a:r>
              <a:rPr lang="en-US" dirty="0" err="1" smtClean="0"/>
              <a:t>Nailab</a:t>
            </a:r>
            <a:r>
              <a:rPr lang="en-US" dirty="0" smtClean="0"/>
              <a:t> 4th Floor, Bishop </a:t>
            </a:r>
            <a:r>
              <a:rPr lang="en-US" dirty="0" err="1" smtClean="0"/>
              <a:t>Magua</a:t>
            </a:r>
            <a:r>
              <a:rPr lang="en-US" dirty="0" smtClean="0"/>
              <a:t> Centre, </a:t>
            </a:r>
            <a:r>
              <a:rPr lang="en-US" dirty="0" err="1" smtClean="0"/>
              <a:t>Ngong</a:t>
            </a:r>
            <a:r>
              <a:rPr lang="en-US" dirty="0" smtClean="0"/>
              <a:t> Road</a:t>
            </a:r>
          </a:p>
          <a:p>
            <a:pPr marL="45720" indent="0">
              <a:spcBef>
                <a:spcPts val="600"/>
              </a:spcBef>
              <a:buNone/>
            </a:pPr>
            <a:endParaRPr lang="en-US" dirty="0" smtClean="0"/>
          </a:p>
          <a:p>
            <a:pPr>
              <a:lnSpc>
                <a:spcPct val="90000"/>
              </a:lnSpc>
            </a:pPr>
            <a:endParaRPr lang="en-US" sz="2400" dirty="0" smtClean="0"/>
          </a:p>
          <a:p>
            <a:pPr>
              <a:lnSpc>
                <a:spcPct val="90000"/>
              </a:lnSpc>
            </a:pPr>
            <a:endParaRPr lang="en-US" sz="2400" dirty="0" err="1" smtClean="0"/>
          </a:p>
        </p:txBody>
      </p:sp>
      <p:pic>
        <p:nvPicPr>
          <p:cNvPr id="2050" name="Picture 2" descr="G:\DESIGN\LOGO designs\Digital Rand\logo-with text-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80213" y="1905001"/>
            <a:ext cx="4191000" cy="3949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7680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233278" y="914400"/>
            <a:ext cx="9433134" cy="838200"/>
          </a:xfrm>
        </p:spPr>
        <p:txBody>
          <a:bodyPr>
            <a:normAutofit/>
          </a:bodyPr>
          <a:lstStyle/>
          <a:p>
            <a:pPr marL="45720" indent="0">
              <a:buNone/>
            </a:pPr>
            <a:r>
              <a:rPr lang="en-US" sz="3200" dirty="0" smtClean="0"/>
              <a:t>Contacts</a:t>
            </a:r>
          </a:p>
          <a:p>
            <a:endParaRPr lang="en-US" dirty="0"/>
          </a:p>
        </p:txBody>
      </p:sp>
      <p:sp>
        <p:nvSpPr>
          <p:cNvPr id="10" name="TextBox 9"/>
          <p:cNvSpPr txBox="1"/>
          <p:nvPr/>
        </p:nvSpPr>
        <p:spPr>
          <a:xfrm>
            <a:off x="1293812" y="1880992"/>
            <a:ext cx="5029200" cy="3988784"/>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45720" indent="0">
              <a:buNone/>
            </a:pPr>
            <a:r>
              <a:rPr lang="en-US" sz="2800" b="1" dirty="0" smtClean="0"/>
              <a:t>Bloggers Media Limited</a:t>
            </a:r>
          </a:p>
          <a:p>
            <a:pPr marL="45720" indent="0">
              <a:buNone/>
            </a:pPr>
            <a:endParaRPr lang="en-US" sz="2000" dirty="0" smtClean="0"/>
          </a:p>
          <a:p>
            <a:pPr marL="45720" indent="0">
              <a:lnSpc>
                <a:spcPct val="150000"/>
              </a:lnSpc>
              <a:buNone/>
            </a:pPr>
            <a:r>
              <a:rPr lang="en-US" b="1" dirty="0"/>
              <a:t>P.O. Box </a:t>
            </a:r>
            <a:r>
              <a:rPr lang="en-US" dirty="0"/>
              <a:t>8760-00200 Nairobi	</a:t>
            </a:r>
            <a:endParaRPr lang="en-US" dirty="0" smtClean="0"/>
          </a:p>
          <a:p>
            <a:pPr marL="45720" indent="0">
              <a:lnSpc>
                <a:spcPct val="150000"/>
              </a:lnSpc>
              <a:buNone/>
            </a:pPr>
            <a:r>
              <a:rPr lang="en-US" b="1" dirty="0" smtClean="0"/>
              <a:t>Tel</a:t>
            </a:r>
            <a:r>
              <a:rPr lang="en-US" b="1" dirty="0"/>
              <a:t>:</a:t>
            </a:r>
            <a:r>
              <a:rPr lang="en-US" dirty="0"/>
              <a:t> 0704090471/020 2014941 		</a:t>
            </a:r>
            <a:endParaRPr lang="en-US" b="1" dirty="0" smtClean="0"/>
          </a:p>
          <a:p>
            <a:pPr marL="45720" indent="0">
              <a:lnSpc>
                <a:spcPct val="150000"/>
              </a:lnSpc>
              <a:buNone/>
            </a:pPr>
            <a:r>
              <a:rPr lang="en-US" b="1" dirty="0" smtClean="0"/>
              <a:t>Email:</a:t>
            </a:r>
            <a:r>
              <a:rPr lang="en-US" dirty="0" smtClean="0"/>
              <a:t> </a:t>
            </a:r>
            <a:r>
              <a:rPr lang="en-US" dirty="0"/>
              <a:t>info@bake.or.ke 			</a:t>
            </a:r>
            <a:endParaRPr lang="en-US" dirty="0" smtClean="0"/>
          </a:p>
          <a:p>
            <a:pPr marL="45720" indent="0">
              <a:lnSpc>
                <a:spcPct val="150000"/>
              </a:lnSpc>
              <a:buNone/>
            </a:pPr>
            <a:r>
              <a:rPr lang="en-US" b="1" dirty="0" smtClean="0"/>
              <a:t>Site:</a:t>
            </a:r>
            <a:r>
              <a:rPr lang="en-US" dirty="0" smtClean="0"/>
              <a:t> </a:t>
            </a:r>
            <a:r>
              <a:rPr lang="en-US" dirty="0" smtClean="0">
                <a:hlinkClick r:id="rId3"/>
              </a:rPr>
              <a:t>www.bake.co.ke</a:t>
            </a:r>
            <a:r>
              <a:rPr lang="en-US" dirty="0" smtClean="0"/>
              <a:t>, </a:t>
            </a:r>
            <a:r>
              <a:rPr lang="en-US" dirty="0" smtClean="0">
                <a:hlinkClick r:id="rId4"/>
              </a:rPr>
              <a:t>www.bloggers.or.ke</a:t>
            </a:r>
            <a:endParaRPr lang="en-US" dirty="0" smtClean="0"/>
          </a:p>
          <a:p>
            <a:pPr marL="45720" indent="0">
              <a:lnSpc>
                <a:spcPct val="150000"/>
              </a:lnSpc>
              <a:buNone/>
            </a:pPr>
            <a:r>
              <a:rPr lang="en-US" b="1" dirty="0" smtClean="0"/>
              <a:t>Location:</a:t>
            </a:r>
            <a:r>
              <a:rPr lang="en-US" dirty="0" smtClean="0"/>
              <a:t> </a:t>
            </a:r>
            <a:r>
              <a:rPr lang="en-US" dirty="0" err="1" smtClean="0"/>
              <a:t>Nailab</a:t>
            </a:r>
            <a:r>
              <a:rPr lang="en-US" dirty="0"/>
              <a:t>, 4th Floor Bishop </a:t>
            </a:r>
            <a:r>
              <a:rPr lang="en-US" dirty="0" err="1"/>
              <a:t>Magua</a:t>
            </a:r>
            <a:r>
              <a:rPr lang="en-US" dirty="0"/>
              <a:t> Centre, </a:t>
            </a:r>
            <a:r>
              <a:rPr lang="en-US" dirty="0" err="1"/>
              <a:t>Ngong</a:t>
            </a:r>
            <a:r>
              <a:rPr lang="en-US" dirty="0"/>
              <a:t> Road.</a:t>
            </a:r>
          </a:p>
          <a:p>
            <a:pPr>
              <a:lnSpc>
                <a:spcPct val="90000"/>
              </a:lnSpc>
            </a:pPr>
            <a:endParaRPr lang="en-US" sz="2400" dirty="0" smtClean="0"/>
          </a:p>
          <a:p>
            <a:pPr>
              <a:lnSpc>
                <a:spcPct val="90000"/>
              </a:lnSpc>
            </a:pPr>
            <a:endParaRPr lang="en-US" sz="2400" dirty="0" err="1" smtClean="0"/>
          </a:p>
        </p:txBody>
      </p:sp>
      <p:pic>
        <p:nvPicPr>
          <p:cNvPr id="5" name="Picture 4" descr="BML logo.png"/>
          <p:cNvPicPr>
            <a:picLocks noChangeAspect="1"/>
          </p:cNvPicPr>
          <p:nvPr/>
        </p:nvPicPr>
        <p:blipFill>
          <a:blip r:embed="rId5"/>
          <a:stretch>
            <a:fillRect/>
          </a:stretch>
        </p:blipFill>
        <p:spPr>
          <a:xfrm>
            <a:off x="6737354" y="1714488"/>
            <a:ext cx="4762500" cy="4057650"/>
          </a:xfrm>
          <a:prstGeom prst="rect">
            <a:avLst/>
          </a:prstGeom>
        </p:spPr>
      </p:pic>
    </p:spTree>
    <p:extLst>
      <p:ext uri="{BB962C8B-B14F-4D97-AF65-F5344CB8AC3E}">
        <p14:creationId xmlns:p14="http://schemas.microsoft.com/office/powerpoint/2010/main" val="2934743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7613" y="2311887"/>
            <a:ext cx="9753600" cy="2081825"/>
          </a:xfrm>
        </p:spPr>
        <p:txBody>
          <a:bodyPr/>
          <a:lstStyle/>
          <a:p>
            <a:pPr algn="ctr">
              <a:lnSpc>
                <a:spcPct val="150000"/>
              </a:lnSpc>
            </a:pPr>
            <a:r>
              <a:rPr lang="en-US" b="1" smtClean="0"/>
              <a:t>Thank you!</a:t>
            </a:r>
            <a:r>
              <a:rPr lang="en-US" dirty="0" smtClean="0"/>
              <a:t/>
            </a:r>
            <a:br>
              <a:rPr lang="en-US" dirty="0" smtClean="0"/>
            </a:br>
            <a:endParaRPr lang="en-US" sz="2800" b="1" dirty="0"/>
          </a:p>
        </p:txBody>
      </p:sp>
    </p:spTree>
    <p:extLst>
      <p:ext uri="{BB962C8B-B14F-4D97-AF65-F5344CB8AC3E}">
        <p14:creationId xmlns:p14="http://schemas.microsoft.com/office/powerpoint/2010/main" val="2778347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introduction</a:t>
            </a:r>
            <a:endParaRPr lang="en-US" dirty="0"/>
          </a:p>
        </p:txBody>
      </p:sp>
      <p:sp>
        <p:nvSpPr>
          <p:cNvPr id="8" name="TextBox 7"/>
          <p:cNvSpPr txBox="1"/>
          <p:nvPr/>
        </p:nvSpPr>
        <p:spPr>
          <a:xfrm>
            <a:off x="1217612" y="1752600"/>
            <a:ext cx="9982200" cy="4496616"/>
          </a:xfrm>
          <a:prstGeom prst="rect">
            <a:avLst/>
          </a:prstGeom>
          <a:noFill/>
          <a:ln>
            <a:noFill/>
          </a:ln>
        </p:spPr>
        <p:txBody>
          <a:bodyPr wrap="square" rtlCol="0">
            <a:spAutoFit/>
          </a:bodyPr>
          <a:lstStyle/>
          <a:p>
            <a:pPr marL="45720" indent="0">
              <a:buNone/>
            </a:pPr>
            <a:r>
              <a:rPr lang="en-US" b="1" dirty="0"/>
              <a:t>About </a:t>
            </a:r>
            <a:r>
              <a:rPr lang="en-US" b="1" dirty="0" smtClean="0"/>
              <a:t>Bloggers Media Limited</a:t>
            </a:r>
          </a:p>
          <a:p>
            <a:pPr marL="45720" indent="0">
              <a:buNone/>
            </a:pPr>
            <a:endParaRPr lang="en-US" b="1" dirty="0" smtClean="0"/>
          </a:p>
          <a:p>
            <a:r>
              <a:rPr lang="en-GB" dirty="0" smtClean="0"/>
              <a:t>BML is a digital agency which runs digital marketing campaigns on behalf of brands. BML is the commercial arm of the Bloggers Association of Kenya (BAKE). </a:t>
            </a:r>
          </a:p>
          <a:p>
            <a:endParaRPr lang="en-GB" dirty="0" smtClean="0"/>
          </a:p>
          <a:p>
            <a:r>
              <a:rPr lang="en-GB" b="1" dirty="0" smtClean="0"/>
              <a:t>Relevance </a:t>
            </a:r>
            <a:endParaRPr lang="en-GB" b="1" dirty="0" smtClean="0"/>
          </a:p>
          <a:p>
            <a:r>
              <a:rPr lang="en-GB" dirty="0" smtClean="0"/>
              <a:t>We  seek to empower online content creation and improve the quality of content created on the web. We do this through Digital advertising, Digital PR, Social Media Blasts and a monthly corporate </a:t>
            </a:r>
            <a:r>
              <a:rPr lang="en-GB" dirty="0" err="1" smtClean="0"/>
              <a:t>meetup</a:t>
            </a:r>
            <a:r>
              <a:rPr lang="en-GB" dirty="0" smtClean="0"/>
              <a:t> known as the Experience.</a:t>
            </a:r>
          </a:p>
          <a:p>
            <a:endParaRPr lang="en-GB" dirty="0" smtClean="0"/>
          </a:p>
          <a:p>
            <a:r>
              <a:rPr lang="en-GB" b="1" dirty="0" smtClean="0"/>
              <a:t>Communities and Demographics</a:t>
            </a:r>
          </a:p>
          <a:p>
            <a:r>
              <a:rPr lang="en-GB" dirty="0" smtClean="0"/>
              <a:t>Currently, BAKE has over 300 blogs in its portfolio with an approximate hit outlay of 50,000,000 per month, Social Media follower base of 500,000 for twitter &amp; 250,000 for </a:t>
            </a:r>
            <a:r>
              <a:rPr lang="en-GB" dirty="0" err="1" smtClean="0"/>
              <a:t>Facebook</a:t>
            </a:r>
            <a:r>
              <a:rPr lang="en-GB" dirty="0" smtClean="0"/>
              <a:t>.  </a:t>
            </a:r>
          </a:p>
          <a:p>
            <a:pPr marL="45720" indent="0">
              <a:buNone/>
            </a:pPr>
            <a:endParaRPr lang="en-US" dirty="0"/>
          </a:p>
          <a:p>
            <a:pPr>
              <a:lnSpc>
                <a:spcPct val="90000"/>
              </a:lnSpc>
            </a:pPr>
            <a:endParaRPr lang="en-US" dirty="0" err="1" smtClean="0"/>
          </a:p>
        </p:txBody>
      </p:sp>
    </p:spTree>
    <p:extLst>
      <p:ext uri="{BB962C8B-B14F-4D97-AF65-F5344CB8AC3E}">
        <p14:creationId xmlns:p14="http://schemas.microsoft.com/office/powerpoint/2010/main" val="2453924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introduction</a:t>
            </a:r>
            <a:endParaRPr lang="en-US" dirty="0"/>
          </a:p>
        </p:txBody>
      </p:sp>
      <p:sp>
        <p:nvSpPr>
          <p:cNvPr id="8" name="TextBox 7"/>
          <p:cNvSpPr txBox="1"/>
          <p:nvPr/>
        </p:nvSpPr>
        <p:spPr>
          <a:xfrm>
            <a:off x="1141412" y="1752600"/>
            <a:ext cx="9982200" cy="5050613"/>
          </a:xfrm>
          <a:prstGeom prst="rect">
            <a:avLst/>
          </a:prstGeom>
          <a:noFill/>
          <a:ln>
            <a:noFill/>
          </a:ln>
        </p:spPr>
        <p:txBody>
          <a:bodyPr wrap="square" rtlCol="0">
            <a:spAutoFit/>
          </a:bodyPr>
          <a:lstStyle/>
          <a:p>
            <a:pPr marL="45720" indent="0">
              <a:buNone/>
            </a:pPr>
            <a:r>
              <a:rPr lang="en-US" b="1" dirty="0"/>
              <a:t>About Digital Rand</a:t>
            </a:r>
          </a:p>
          <a:p>
            <a:pPr marL="45720" indent="0">
              <a:buNone/>
            </a:pPr>
            <a:r>
              <a:rPr lang="en-US" dirty="0"/>
              <a:t>Digital Rand is a company that specializes in the management of digital capital/assets. We offer advanced tools to audit, manage, monitor and report one’s digital resources and online reputation</a:t>
            </a:r>
            <a:r>
              <a:rPr lang="en-US" dirty="0" smtClean="0"/>
              <a:t>.</a:t>
            </a:r>
          </a:p>
          <a:p>
            <a:pPr marL="45720" indent="0">
              <a:buNone/>
            </a:pPr>
            <a:endParaRPr lang="en-US" dirty="0"/>
          </a:p>
          <a:p>
            <a:pPr marL="45720" indent="0">
              <a:buNone/>
            </a:pPr>
            <a:r>
              <a:rPr lang="en-US" b="1" dirty="0" smtClean="0"/>
              <a:t>Relevance</a:t>
            </a:r>
            <a:endParaRPr lang="en-US" b="1" dirty="0"/>
          </a:p>
          <a:p>
            <a:pPr marL="45720" indent="0">
              <a:buNone/>
            </a:pPr>
            <a:r>
              <a:rPr lang="en-US" dirty="0"/>
              <a:t>Unlike other tracking systems, we have built ours around local data. To do so, we’ve built the largest datasets of Kenyans online. This huge database enables us filter out ‘noise’ thus gather most relevant information, identify local trends, understand local conversations and accurately analyze sentiment amongst other parameters in social conversations</a:t>
            </a:r>
            <a:r>
              <a:rPr lang="en-US" dirty="0" smtClean="0"/>
              <a:t>.</a:t>
            </a:r>
          </a:p>
          <a:p>
            <a:pPr marL="45720" indent="0">
              <a:buNone/>
            </a:pPr>
            <a:endParaRPr lang="en-US" dirty="0"/>
          </a:p>
          <a:p>
            <a:pPr marL="45720" indent="0">
              <a:buNone/>
            </a:pPr>
            <a:r>
              <a:rPr lang="en-US" b="1" dirty="0"/>
              <a:t>Communities &amp; Demographics</a:t>
            </a:r>
          </a:p>
          <a:p>
            <a:pPr marL="45720" indent="0">
              <a:buNone/>
            </a:pPr>
            <a:r>
              <a:rPr lang="en-US" dirty="0"/>
              <a:t>Having tracked </a:t>
            </a:r>
            <a:r>
              <a:rPr lang="en-US" b="1" dirty="0"/>
              <a:t>500K+ </a:t>
            </a:r>
            <a:r>
              <a:rPr lang="en-US" dirty="0"/>
              <a:t>KOT, </a:t>
            </a:r>
            <a:r>
              <a:rPr lang="en-US" b="1" dirty="0" smtClean="0"/>
              <a:t>51M</a:t>
            </a:r>
            <a:r>
              <a:rPr lang="en-US" b="1" dirty="0"/>
              <a:t>+ </a:t>
            </a:r>
            <a:r>
              <a:rPr lang="en-US" dirty="0"/>
              <a:t>tweets, </a:t>
            </a:r>
            <a:r>
              <a:rPr lang="en-US" b="1" dirty="0"/>
              <a:t>200K+ </a:t>
            </a:r>
            <a:r>
              <a:rPr lang="en-US" dirty="0"/>
              <a:t>on Google Plus, </a:t>
            </a:r>
            <a:r>
              <a:rPr lang="en-US" b="1" dirty="0"/>
              <a:t>350K+ </a:t>
            </a:r>
            <a:r>
              <a:rPr lang="en-US" dirty="0"/>
              <a:t>on LinkedIn and many more on Facebook and Foursquare. We can help you better understand social media in Kenya as well as identify and target demographically-specific online communities.</a:t>
            </a:r>
          </a:p>
          <a:p>
            <a:pPr>
              <a:lnSpc>
                <a:spcPct val="90000"/>
              </a:lnSpc>
            </a:pPr>
            <a:endParaRPr lang="en-US" dirty="0" err="1" smtClean="0"/>
          </a:p>
        </p:txBody>
      </p:sp>
    </p:spTree>
    <p:extLst>
      <p:ext uri="{BB962C8B-B14F-4D97-AF65-F5344CB8AC3E}">
        <p14:creationId xmlns:p14="http://schemas.microsoft.com/office/powerpoint/2010/main" val="1954509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012" y="2492540"/>
            <a:ext cx="10896600" cy="3240716"/>
          </a:xfrm>
        </p:spPr>
        <p:txBody>
          <a:bodyPr>
            <a:normAutofit fontScale="90000"/>
          </a:bodyPr>
          <a:lstStyle/>
          <a:p>
            <a:pPr algn="ctr">
              <a:lnSpc>
                <a:spcPct val="150000"/>
              </a:lnSpc>
            </a:pPr>
            <a:r>
              <a:rPr lang="en-US" sz="3600" dirty="0" smtClean="0"/>
              <a:t>Report </a:t>
            </a:r>
            <a:r>
              <a:rPr lang="en-US" sz="3600" dirty="0" smtClean="0"/>
              <a:t>features</a:t>
            </a:r>
            <a:br>
              <a:rPr lang="en-US" sz="3600" dirty="0" smtClean="0"/>
            </a:br>
            <a:r>
              <a:rPr lang="en-US" sz="3600" dirty="0" smtClean="0"/>
              <a:t/>
            </a:r>
            <a:br>
              <a:rPr lang="en-US" sz="3600" dirty="0" smtClean="0"/>
            </a:br>
            <a:r>
              <a:rPr lang="en-US" sz="3600" dirty="0"/>
              <a:t/>
            </a:r>
            <a:br>
              <a:rPr lang="en-US" sz="3600" dirty="0"/>
            </a:br>
            <a:r>
              <a:rPr lang="en-US" sz="3600" b="1" dirty="0" smtClean="0"/>
              <a:t/>
            </a:r>
            <a:br>
              <a:rPr lang="en-US" sz="3600" b="1" dirty="0" smtClean="0"/>
            </a:br>
            <a:r>
              <a:rPr lang="en-US" sz="3600" b="1" dirty="0" smtClean="0"/>
              <a:t>~Twitter  ~Facebook  ~</a:t>
            </a:r>
            <a:r>
              <a:rPr lang="en-US" sz="3600" b="1" dirty="0" err="1" smtClean="0"/>
              <a:t>linkedin</a:t>
            </a:r>
            <a:r>
              <a:rPr lang="en-US" sz="3600" b="1" dirty="0" smtClean="0"/>
              <a:t>  ~</a:t>
            </a:r>
            <a:r>
              <a:rPr lang="en-US" sz="3600" b="1" dirty="0" err="1" smtClean="0"/>
              <a:t>google</a:t>
            </a:r>
            <a:r>
              <a:rPr lang="en-US" sz="3600" b="1" dirty="0" smtClean="0"/>
              <a:t>+</a:t>
            </a:r>
            <a:r>
              <a:rPr lang="en-US" sz="3600" dirty="0" smtClean="0"/>
              <a:t/>
            </a:r>
            <a:br>
              <a:rPr lang="en-US" sz="3600" dirty="0" smtClean="0"/>
            </a:br>
            <a:endParaRPr lang="en-US" sz="2000" b="1" dirty="0"/>
          </a:p>
        </p:txBody>
      </p:sp>
      <p:pic>
        <p:nvPicPr>
          <p:cNvPr id="1026" name="Picture 2" descr="G:\DOCS\Digital Rand\reports\main\images\Circle Icons Pack\f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6180" y="3191891"/>
            <a:ext cx="1296144" cy="129614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G:\DOCS\Digital Rand\reports\main\images\Circle Icons Pack\googl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30716" y="3230693"/>
            <a:ext cx="1278427" cy="127842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G:\DOCS\Digital Rand\reports\main\images\Circle Icons Pack\linkedi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98468" y="3158686"/>
            <a:ext cx="1319489" cy="1319489"/>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G:\DOCS\Digital Rand\reports\main\images\Circle Icons Pack\twitter.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73932" y="3230694"/>
            <a:ext cx="1213493" cy="12134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4943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16" name="TextBox 15"/>
          <p:cNvSpPr txBox="1"/>
          <p:nvPr/>
        </p:nvSpPr>
        <p:spPr>
          <a:xfrm>
            <a:off x="1189080" y="2030260"/>
            <a:ext cx="10086932" cy="4247317"/>
          </a:xfrm>
          <a:prstGeom prst="rect">
            <a:avLst/>
          </a:prstGeom>
          <a:noFill/>
          <a:ln>
            <a:noFill/>
          </a:ln>
        </p:spPr>
        <p:txBody>
          <a:bodyPr wrap="square" rtlCol="0">
            <a:spAutoFit/>
          </a:bodyPr>
          <a:lstStyle/>
          <a:p>
            <a:pPr>
              <a:lnSpc>
                <a:spcPct val="90000"/>
              </a:lnSpc>
            </a:pPr>
            <a:r>
              <a:rPr lang="en-US" sz="6000" dirty="0" smtClean="0"/>
              <a:t>Approximately </a:t>
            </a:r>
            <a:r>
              <a:rPr lang="en-US" sz="6000" b="1" dirty="0" smtClean="0"/>
              <a:t>4,000,000</a:t>
            </a:r>
            <a:r>
              <a:rPr lang="en-US" sz="6000" dirty="0" smtClean="0"/>
              <a:t> Kenyans are currently using social media.</a:t>
            </a:r>
          </a:p>
          <a:p>
            <a:pPr>
              <a:lnSpc>
                <a:spcPct val="90000"/>
              </a:lnSpc>
            </a:pPr>
            <a:endParaRPr lang="en-US" sz="6000" dirty="0"/>
          </a:p>
          <a:p>
            <a:pPr>
              <a:lnSpc>
                <a:spcPct val="90000"/>
              </a:lnSpc>
            </a:pPr>
            <a:endParaRPr lang="en-US" sz="6000" dirty="0" err="1" smtClean="0"/>
          </a:p>
        </p:txBody>
      </p:sp>
      <p:sp>
        <p:nvSpPr>
          <p:cNvPr id="3" name="Title 2"/>
          <p:cNvSpPr>
            <a:spLocks noGrp="1"/>
          </p:cNvSpPr>
          <p:nvPr>
            <p:ph type="title"/>
          </p:nvPr>
        </p:nvSpPr>
        <p:spPr/>
        <p:txBody>
          <a:bodyPr/>
          <a:lstStyle/>
          <a:p>
            <a:r>
              <a:rPr lang="en-US" dirty="0" smtClean="0"/>
              <a:t>Network size</a:t>
            </a:r>
            <a:endParaRPr lang="en-US" dirty="0"/>
          </a:p>
        </p:txBody>
      </p:sp>
      <p:grpSp>
        <p:nvGrpSpPr>
          <p:cNvPr id="15" name="Group 14"/>
          <p:cNvGrpSpPr/>
          <p:nvPr/>
        </p:nvGrpSpPr>
        <p:grpSpPr>
          <a:xfrm>
            <a:off x="1141412" y="2030260"/>
            <a:ext cx="1828800" cy="3958387"/>
            <a:chOff x="1189080" y="2030260"/>
            <a:chExt cx="1828800" cy="3958387"/>
          </a:xfrm>
        </p:grpSpPr>
        <p:pic>
          <p:nvPicPr>
            <p:cNvPr id="1030" name="Picture 6" descr="G:\DOCS\Digital Rand\reports\main\images\Circle Icons Pack\f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3812" y="2030260"/>
              <a:ext cx="1625600" cy="16256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189080" y="4058888"/>
              <a:ext cx="1828800" cy="1929759"/>
            </a:xfrm>
            <a:prstGeom prst="rect">
              <a:avLst/>
            </a:prstGeom>
            <a:ln/>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lnSpc>
                  <a:spcPct val="90000"/>
                </a:lnSpc>
              </a:pPr>
              <a:r>
                <a:rPr lang="en-US" sz="2400" dirty="0" err="1" smtClean="0">
                  <a:solidFill>
                    <a:schemeClr val="bg1"/>
                  </a:solidFill>
                </a:rPr>
                <a:t>Approx</a:t>
              </a:r>
              <a:r>
                <a:rPr lang="en-US" sz="2400" dirty="0" smtClean="0">
                  <a:solidFill>
                    <a:schemeClr val="bg1"/>
                  </a:solidFill>
                </a:rPr>
                <a:t>: </a:t>
              </a:r>
              <a:r>
                <a:rPr lang="en-US" sz="2400" b="1" dirty="0" smtClean="0">
                  <a:solidFill>
                    <a:schemeClr val="bg1"/>
                  </a:solidFill>
                </a:rPr>
                <a:t>3,800,000</a:t>
              </a:r>
            </a:p>
            <a:p>
              <a:pPr algn="ctr">
                <a:lnSpc>
                  <a:spcPct val="90000"/>
                </a:lnSpc>
              </a:pPr>
              <a:endParaRPr lang="en-US" sz="2400" dirty="0">
                <a:solidFill>
                  <a:schemeClr val="bg1"/>
                </a:solidFill>
              </a:endParaRPr>
            </a:p>
            <a:p>
              <a:pPr algn="ctr">
                <a:lnSpc>
                  <a:spcPct val="90000"/>
                </a:lnSpc>
              </a:pPr>
              <a:endParaRPr lang="en-US" sz="2400" dirty="0" smtClean="0">
                <a:solidFill>
                  <a:schemeClr val="bg1"/>
                </a:solidFill>
              </a:endParaRPr>
            </a:p>
            <a:p>
              <a:pPr algn="ctr">
                <a:lnSpc>
                  <a:spcPct val="90000"/>
                </a:lnSpc>
              </a:pPr>
              <a:endParaRPr lang="en-US" sz="2400" dirty="0" smtClean="0">
                <a:solidFill>
                  <a:schemeClr val="bg1"/>
                </a:solidFill>
              </a:endParaRPr>
            </a:p>
          </p:txBody>
        </p:sp>
      </p:grpSp>
      <p:grpSp>
        <p:nvGrpSpPr>
          <p:cNvPr id="14" name="Group 13"/>
          <p:cNvGrpSpPr/>
          <p:nvPr/>
        </p:nvGrpSpPr>
        <p:grpSpPr>
          <a:xfrm>
            <a:off x="3808412" y="2138471"/>
            <a:ext cx="1828800" cy="3850176"/>
            <a:chOff x="3706812" y="2138471"/>
            <a:chExt cx="1828800" cy="3850176"/>
          </a:xfrm>
        </p:grpSpPr>
        <p:pic>
          <p:nvPicPr>
            <p:cNvPr id="1032" name="Picture 8" descr="G:\DOCS\Digital Rand\reports\main\images\Circle Icons Pack\linkedi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8412" y="2138471"/>
              <a:ext cx="1625600" cy="1625600"/>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3706812" y="4058888"/>
              <a:ext cx="1828800" cy="1929759"/>
            </a:xfrm>
            <a:prstGeom prst="rect">
              <a:avLst/>
            </a:prstGeom>
            <a:ln/>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lnSpc>
                  <a:spcPct val="90000"/>
                </a:lnSpc>
              </a:pPr>
              <a:r>
                <a:rPr lang="en-US" sz="2400" dirty="0" err="1" smtClean="0">
                  <a:solidFill>
                    <a:schemeClr val="bg1"/>
                  </a:solidFill>
                </a:rPr>
                <a:t>Approx</a:t>
              </a:r>
              <a:r>
                <a:rPr lang="en-US" sz="2400" dirty="0">
                  <a:solidFill>
                    <a:schemeClr val="bg1"/>
                  </a:solidFill>
                </a:rPr>
                <a:t>: </a:t>
              </a:r>
              <a:r>
                <a:rPr lang="en-US" sz="2400" b="1" dirty="0" smtClean="0">
                  <a:solidFill>
                    <a:schemeClr val="bg1"/>
                  </a:solidFill>
                </a:rPr>
                <a:t>1,500,000</a:t>
              </a:r>
            </a:p>
            <a:p>
              <a:pPr algn="ctr">
                <a:lnSpc>
                  <a:spcPct val="90000"/>
                </a:lnSpc>
              </a:pPr>
              <a:endParaRPr lang="en-US" sz="2400" dirty="0">
                <a:solidFill>
                  <a:schemeClr val="bg1"/>
                </a:solidFill>
              </a:endParaRPr>
            </a:p>
            <a:p>
              <a:pPr algn="ctr">
                <a:lnSpc>
                  <a:spcPct val="90000"/>
                </a:lnSpc>
              </a:pPr>
              <a:r>
                <a:rPr lang="en-US" sz="2400" dirty="0">
                  <a:solidFill>
                    <a:schemeClr val="bg1"/>
                  </a:solidFill>
                </a:rPr>
                <a:t>1,221,000</a:t>
              </a:r>
            </a:p>
            <a:p>
              <a:pPr algn="ctr">
                <a:lnSpc>
                  <a:spcPct val="90000"/>
                </a:lnSpc>
              </a:pPr>
              <a:r>
                <a:rPr lang="en-US" sz="2400" dirty="0" smtClean="0">
                  <a:solidFill>
                    <a:schemeClr val="bg1"/>
                  </a:solidFill>
                </a:rPr>
                <a:t>tracked</a:t>
              </a:r>
            </a:p>
          </p:txBody>
        </p:sp>
      </p:grpSp>
      <p:grpSp>
        <p:nvGrpSpPr>
          <p:cNvPr id="13" name="Group 12"/>
          <p:cNvGrpSpPr/>
          <p:nvPr/>
        </p:nvGrpSpPr>
        <p:grpSpPr>
          <a:xfrm>
            <a:off x="9218612" y="2030260"/>
            <a:ext cx="1828800" cy="3958387"/>
            <a:chOff x="6754812" y="2030260"/>
            <a:chExt cx="1828800" cy="3958387"/>
          </a:xfrm>
        </p:grpSpPr>
        <p:pic>
          <p:nvPicPr>
            <p:cNvPr id="1031" name="Picture 7" descr="G:\DOCS\Digital Rand\reports\main\images\Circle Icons Pack\googl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6412" y="2030260"/>
              <a:ext cx="1625600" cy="1625600"/>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p:cNvSpPr txBox="1"/>
            <p:nvPr/>
          </p:nvSpPr>
          <p:spPr>
            <a:xfrm>
              <a:off x="6754812" y="4058888"/>
              <a:ext cx="1828800" cy="1929759"/>
            </a:xfrm>
            <a:prstGeom prst="rect">
              <a:avLst/>
            </a:prstGeom>
            <a:ln/>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lnSpc>
                  <a:spcPct val="90000"/>
                </a:lnSpc>
              </a:pPr>
              <a:r>
                <a:rPr lang="en-US" sz="2400" dirty="0" err="1" smtClean="0">
                  <a:solidFill>
                    <a:schemeClr val="bg1"/>
                  </a:solidFill>
                </a:rPr>
                <a:t>Approx</a:t>
              </a:r>
              <a:r>
                <a:rPr lang="en-US" sz="2400" dirty="0">
                  <a:solidFill>
                    <a:schemeClr val="bg1"/>
                  </a:solidFill>
                </a:rPr>
                <a:t>: </a:t>
              </a:r>
              <a:r>
                <a:rPr lang="en-US" sz="2400" b="1" dirty="0">
                  <a:solidFill>
                    <a:schemeClr val="bg1"/>
                  </a:solidFill>
                </a:rPr>
                <a:t>350,000 </a:t>
              </a:r>
              <a:endParaRPr lang="en-US" sz="2400" b="1" dirty="0" smtClean="0">
                <a:solidFill>
                  <a:schemeClr val="bg1"/>
                </a:solidFill>
              </a:endParaRPr>
            </a:p>
            <a:p>
              <a:pPr algn="ctr">
                <a:lnSpc>
                  <a:spcPct val="90000"/>
                </a:lnSpc>
              </a:pPr>
              <a:endParaRPr lang="en-US" sz="2400" dirty="0" smtClean="0">
                <a:solidFill>
                  <a:schemeClr val="bg1"/>
                </a:solidFill>
              </a:endParaRPr>
            </a:p>
            <a:p>
              <a:pPr algn="ctr">
                <a:lnSpc>
                  <a:spcPct val="90000"/>
                </a:lnSpc>
              </a:pPr>
              <a:r>
                <a:rPr lang="en-US" sz="2400" dirty="0" smtClean="0">
                  <a:solidFill>
                    <a:schemeClr val="bg1"/>
                  </a:solidFill>
                </a:rPr>
                <a:t>202,000 tracked</a:t>
              </a:r>
            </a:p>
          </p:txBody>
        </p:sp>
      </p:grpSp>
      <p:grpSp>
        <p:nvGrpSpPr>
          <p:cNvPr id="12" name="Group 11"/>
          <p:cNvGrpSpPr/>
          <p:nvPr/>
        </p:nvGrpSpPr>
        <p:grpSpPr>
          <a:xfrm>
            <a:off x="6551612" y="2030260"/>
            <a:ext cx="1828800" cy="3958387"/>
            <a:chOff x="9447212" y="2030260"/>
            <a:chExt cx="1828800" cy="3958387"/>
          </a:xfrm>
        </p:grpSpPr>
        <p:pic>
          <p:nvPicPr>
            <p:cNvPr id="1033" name="Picture 9" descr="G:\DOCS\Digital Rand\reports\main\images\Circle Icons Pack\twitter.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447212" y="2030260"/>
              <a:ext cx="1625600" cy="1625600"/>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p:cNvSpPr txBox="1"/>
            <p:nvPr/>
          </p:nvSpPr>
          <p:spPr>
            <a:xfrm>
              <a:off x="9447212" y="4058888"/>
              <a:ext cx="1828800" cy="1929759"/>
            </a:xfrm>
            <a:prstGeom prst="rect">
              <a:avLst/>
            </a:prstGeom>
            <a:ln/>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lnSpc>
                  <a:spcPct val="90000"/>
                </a:lnSpc>
              </a:pPr>
              <a:r>
                <a:rPr lang="en-US" sz="2400" dirty="0" err="1" smtClean="0">
                  <a:solidFill>
                    <a:schemeClr val="bg1"/>
                  </a:solidFill>
                </a:rPr>
                <a:t>Approx</a:t>
              </a:r>
              <a:r>
                <a:rPr lang="en-US" sz="2400" dirty="0">
                  <a:solidFill>
                    <a:schemeClr val="bg1"/>
                  </a:solidFill>
                </a:rPr>
                <a:t>: </a:t>
              </a:r>
              <a:r>
                <a:rPr lang="en-US" sz="2400" b="1" dirty="0">
                  <a:solidFill>
                    <a:schemeClr val="bg1"/>
                  </a:solidFill>
                </a:rPr>
                <a:t>650,000 </a:t>
              </a:r>
              <a:endParaRPr lang="en-US" sz="2400" b="1" dirty="0" smtClean="0">
                <a:solidFill>
                  <a:schemeClr val="bg1"/>
                </a:solidFill>
              </a:endParaRPr>
            </a:p>
            <a:p>
              <a:pPr algn="ctr">
                <a:lnSpc>
                  <a:spcPct val="90000"/>
                </a:lnSpc>
              </a:pPr>
              <a:endParaRPr lang="en-US" sz="2400" dirty="0">
                <a:solidFill>
                  <a:schemeClr val="bg1"/>
                </a:solidFill>
              </a:endParaRPr>
            </a:p>
            <a:p>
              <a:pPr algn="ctr">
                <a:lnSpc>
                  <a:spcPct val="90000"/>
                </a:lnSpc>
              </a:pPr>
              <a:r>
                <a:rPr lang="en-US" sz="2400" dirty="0" smtClean="0">
                  <a:solidFill>
                    <a:schemeClr val="bg1"/>
                  </a:solidFill>
                </a:rPr>
                <a:t>564,092 tracked</a:t>
              </a:r>
            </a:p>
          </p:txBody>
        </p:sp>
      </p:grpSp>
    </p:spTree>
    <p:extLst>
      <p:ext uri="{BB962C8B-B14F-4D97-AF65-F5344CB8AC3E}">
        <p14:creationId xmlns:p14="http://schemas.microsoft.com/office/powerpoint/2010/main" val="846953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50"/>
                                        <p:tgtEl>
                                          <p:spTgt spid="16"/>
                                        </p:tgtEl>
                                      </p:cBhvr>
                                    </p:animEffect>
                                    <p:set>
                                      <p:cBhvr>
                                        <p:cTn id="7" dur="1" fill="hold">
                                          <p:stCondLst>
                                            <p:cond delay="249"/>
                                          </p:stCondLst>
                                        </p:cTn>
                                        <p:tgtEl>
                                          <p:spTgt spid="16"/>
                                        </p:tgtEl>
                                        <p:attrNameLst>
                                          <p:attrName>style.visibility</p:attrName>
                                        </p:attrNameLst>
                                      </p:cBhvr>
                                      <p:to>
                                        <p:strVal val="hidden"/>
                                      </p:to>
                                    </p:set>
                                  </p:childTnLst>
                                </p:cTn>
                              </p:par>
                              <p:par>
                                <p:cTn id="8" presetID="2" presetClass="entr" presetSubtype="4"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 calcmode="lin" valueType="num">
                                      <p:cBhvr additive="base">
                                        <p:cTn id="10" dur="500" fill="hold"/>
                                        <p:tgtEl>
                                          <p:spTgt spid="15"/>
                                        </p:tgtEl>
                                        <p:attrNameLst>
                                          <p:attrName>ppt_x</p:attrName>
                                        </p:attrNameLst>
                                      </p:cBhvr>
                                      <p:tavLst>
                                        <p:tav tm="0">
                                          <p:val>
                                            <p:strVal val="#ppt_x"/>
                                          </p:val>
                                        </p:tav>
                                        <p:tav tm="100000">
                                          <p:val>
                                            <p:strVal val="#ppt_x"/>
                                          </p:val>
                                        </p:tav>
                                      </p:tavLst>
                                    </p:anim>
                                    <p:anim calcmode="lin" valueType="num">
                                      <p:cBhvr additive="base">
                                        <p:cTn id="1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500" fill="hold"/>
                                        <p:tgtEl>
                                          <p:spTgt spid="14"/>
                                        </p:tgtEl>
                                        <p:attrNameLst>
                                          <p:attrName>ppt_x</p:attrName>
                                        </p:attrNameLst>
                                      </p:cBhvr>
                                      <p:tavLst>
                                        <p:tav tm="0">
                                          <p:val>
                                            <p:strVal val="#ppt_x"/>
                                          </p:val>
                                        </p:tav>
                                        <p:tav tm="100000">
                                          <p:val>
                                            <p:strVal val="#ppt_x"/>
                                          </p:val>
                                        </p:tav>
                                      </p:tavLst>
                                    </p:anim>
                                    <p:anim calcmode="lin" valueType="num">
                                      <p:cBhvr additive="base">
                                        <p:cTn id="1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ppt_x"/>
                                          </p:val>
                                        </p:tav>
                                        <p:tav tm="100000">
                                          <p:val>
                                            <p:strVal val="#ppt_x"/>
                                          </p:val>
                                        </p:tav>
                                      </p:tavLst>
                                    </p:anim>
                                    <p:anim calcmode="lin" valueType="num">
                                      <p:cBhvr additive="base">
                                        <p:cTn id="2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7542211" y="1828800"/>
            <a:ext cx="3429001" cy="4343400"/>
          </a:xfrm>
        </p:spPr>
        <p:txBody>
          <a:bodyPr>
            <a:normAutofit/>
          </a:bodyPr>
          <a:lstStyle/>
          <a:p>
            <a:endParaRPr lang="en-US" dirty="0"/>
          </a:p>
        </p:txBody>
      </p:sp>
      <p:sp>
        <p:nvSpPr>
          <p:cNvPr id="2" name="Content Placeholder 1"/>
          <p:cNvSpPr>
            <a:spLocks noGrp="1"/>
          </p:cNvSpPr>
          <p:nvPr>
            <p:ph sz="half" idx="1"/>
          </p:nvPr>
        </p:nvSpPr>
        <p:spPr>
          <a:xfrm>
            <a:off x="1233278" y="1828800"/>
            <a:ext cx="5851734" cy="4343400"/>
          </a:xfrm>
        </p:spPr>
        <p:txBody>
          <a:bodyPr>
            <a:normAutofit/>
          </a:bodyPr>
          <a:lstStyle/>
          <a:p>
            <a:pPr marL="45720" indent="0">
              <a:buNone/>
            </a:pPr>
            <a:r>
              <a:rPr lang="en-US" sz="3200" dirty="0" smtClean="0"/>
              <a:t>Top Accounts</a:t>
            </a:r>
          </a:p>
          <a:p>
            <a:pPr marL="45720" indent="0">
              <a:buNone/>
            </a:pPr>
            <a:endParaRPr lang="en-US" sz="1000" dirty="0" smtClean="0"/>
          </a:p>
          <a:p>
            <a:r>
              <a:rPr lang="en-US" dirty="0"/>
              <a:t>Orange </a:t>
            </a:r>
            <a:r>
              <a:rPr lang="en-US" dirty="0" smtClean="0"/>
              <a:t>Kenya </a:t>
            </a:r>
            <a:r>
              <a:rPr lang="en-US" b="1" dirty="0" smtClean="0"/>
              <a:t>6,973,721</a:t>
            </a:r>
            <a:r>
              <a:rPr lang="en-US" dirty="0" smtClean="0"/>
              <a:t> likes</a:t>
            </a:r>
          </a:p>
          <a:p>
            <a:r>
              <a:rPr lang="en-US" dirty="0" smtClean="0"/>
              <a:t>KTN</a:t>
            </a:r>
            <a:r>
              <a:rPr lang="en-US" dirty="0"/>
              <a:t>	</a:t>
            </a:r>
            <a:r>
              <a:rPr lang="en-US" b="1" dirty="0" smtClean="0"/>
              <a:t>1,345,256</a:t>
            </a:r>
            <a:r>
              <a:rPr lang="en-US" dirty="0" smtClean="0"/>
              <a:t> likes</a:t>
            </a:r>
          </a:p>
          <a:p>
            <a:r>
              <a:rPr lang="en-US" dirty="0" smtClean="0"/>
              <a:t>NTV</a:t>
            </a:r>
            <a:r>
              <a:rPr lang="en-US" dirty="0"/>
              <a:t>	</a:t>
            </a:r>
            <a:r>
              <a:rPr lang="en-US" b="1" dirty="0" smtClean="0"/>
              <a:t>1,219,434</a:t>
            </a:r>
            <a:r>
              <a:rPr lang="en-US" dirty="0" smtClean="0"/>
              <a:t> likes</a:t>
            </a:r>
          </a:p>
          <a:p>
            <a:r>
              <a:rPr lang="en-US" dirty="0" smtClean="0"/>
              <a:t>Citizen TV </a:t>
            </a:r>
            <a:r>
              <a:rPr lang="en-US" b="1" dirty="0" smtClean="0"/>
              <a:t>1,057,694</a:t>
            </a:r>
            <a:r>
              <a:rPr lang="en-US" dirty="0" smtClean="0"/>
              <a:t> likes</a:t>
            </a:r>
          </a:p>
          <a:p>
            <a:r>
              <a:rPr lang="en-US" dirty="0" err="1" smtClean="0"/>
              <a:t>Safaricom</a:t>
            </a:r>
            <a:r>
              <a:rPr lang="en-US" dirty="0"/>
              <a:t>	</a:t>
            </a:r>
            <a:r>
              <a:rPr lang="en-US" b="1" dirty="0" smtClean="0"/>
              <a:t>840,530</a:t>
            </a:r>
            <a:r>
              <a:rPr lang="en-US" dirty="0" smtClean="0"/>
              <a:t> likes</a:t>
            </a:r>
          </a:p>
          <a:p>
            <a:endParaRPr lang="en-US" dirty="0"/>
          </a:p>
        </p:txBody>
      </p:sp>
      <p:sp>
        <p:nvSpPr>
          <p:cNvPr id="3" name="Title 2"/>
          <p:cNvSpPr>
            <a:spLocks noGrp="1"/>
          </p:cNvSpPr>
          <p:nvPr>
            <p:ph type="title"/>
          </p:nvPr>
        </p:nvSpPr>
        <p:spPr/>
        <p:txBody>
          <a:bodyPr/>
          <a:lstStyle/>
          <a:p>
            <a:r>
              <a:rPr lang="en-US" dirty="0" err="1" smtClean="0"/>
              <a:t>facebook</a:t>
            </a:r>
            <a:endParaRPr lang="en-US" dirty="0"/>
          </a:p>
        </p:txBody>
      </p:sp>
      <p:pic>
        <p:nvPicPr>
          <p:cNvPr id="2050" name="Picture 2" descr="G:\DOCS\Digital Rand\reports\main\images\Circle Icons Pack\f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8651" y="815235"/>
            <a:ext cx="812800" cy="81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2260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7085012" y="1676400"/>
            <a:ext cx="3886201" cy="4495800"/>
          </a:xfrm>
          <a:solidFill>
            <a:srgbClr val="00B0F0"/>
          </a:solidFill>
        </p:spPr>
        <p:txBody>
          <a:bodyPr lIns="274320" tIns="182880" bIns="182880">
            <a:normAutofit/>
          </a:bodyPr>
          <a:lstStyle/>
          <a:p>
            <a:pPr marL="297180" indent="-342900">
              <a:lnSpc>
                <a:spcPct val="100000"/>
              </a:lnSpc>
              <a:spcBef>
                <a:spcPts val="1200"/>
              </a:spcBef>
              <a:buClr>
                <a:schemeClr val="bg1"/>
              </a:buClr>
            </a:pPr>
            <a:r>
              <a:rPr lang="en-US" sz="2000" b="1" dirty="0" smtClean="0">
                <a:solidFill>
                  <a:schemeClr val="bg1"/>
                </a:solidFill>
              </a:rPr>
              <a:t>74% </a:t>
            </a:r>
            <a:r>
              <a:rPr lang="en-US" sz="2000" dirty="0" smtClean="0">
                <a:solidFill>
                  <a:schemeClr val="bg1"/>
                </a:solidFill>
              </a:rPr>
              <a:t>of #KOT located in Nairobi</a:t>
            </a:r>
          </a:p>
          <a:p>
            <a:pPr marL="297180" indent="-342900">
              <a:lnSpc>
                <a:spcPct val="100000"/>
              </a:lnSpc>
              <a:spcBef>
                <a:spcPts val="1200"/>
              </a:spcBef>
              <a:buClr>
                <a:schemeClr val="bg1"/>
              </a:buClr>
            </a:pPr>
            <a:r>
              <a:rPr lang="en-US" sz="2000" b="1" dirty="0" smtClean="0">
                <a:solidFill>
                  <a:schemeClr val="bg1"/>
                </a:solidFill>
              </a:rPr>
              <a:t>11% </a:t>
            </a:r>
            <a:r>
              <a:rPr lang="en-US" sz="2000" dirty="0" smtClean="0">
                <a:solidFill>
                  <a:schemeClr val="bg1"/>
                </a:solidFill>
              </a:rPr>
              <a:t>of #KOT located in the diaspora</a:t>
            </a:r>
          </a:p>
          <a:p>
            <a:pPr marL="297180" indent="-342900">
              <a:lnSpc>
                <a:spcPct val="100000"/>
              </a:lnSpc>
              <a:spcBef>
                <a:spcPts val="1200"/>
              </a:spcBef>
              <a:buClr>
                <a:schemeClr val="bg1"/>
              </a:buClr>
            </a:pPr>
            <a:r>
              <a:rPr lang="en-US" sz="2000" dirty="0" err="1">
                <a:solidFill>
                  <a:schemeClr val="bg1"/>
                </a:solidFill>
              </a:rPr>
              <a:t>Approx</a:t>
            </a:r>
            <a:r>
              <a:rPr lang="en-US" sz="2000" dirty="0">
                <a:solidFill>
                  <a:schemeClr val="bg1"/>
                </a:solidFill>
              </a:rPr>
              <a:t> </a:t>
            </a:r>
            <a:r>
              <a:rPr lang="en-US" sz="2000" b="1" dirty="0" smtClean="0">
                <a:solidFill>
                  <a:schemeClr val="bg1"/>
                </a:solidFill>
              </a:rPr>
              <a:t>300</a:t>
            </a:r>
            <a:r>
              <a:rPr lang="en-US" sz="2000" b="1" dirty="0">
                <a:solidFill>
                  <a:schemeClr val="bg1"/>
                </a:solidFill>
              </a:rPr>
              <a:t>M</a:t>
            </a:r>
            <a:r>
              <a:rPr lang="en-US" sz="2000" b="1" dirty="0" smtClean="0">
                <a:solidFill>
                  <a:schemeClr val="bg1"/>
                </a:solidFill>
              </a:rPr>
              <a:t> </a:t>
            </a:r>
            <a:r>
              <a:rPr lang="en-US" sz="2000" dirty="0">
                <a:solidFill>
                  <a:schemeClr val="bg1"/>
                </a:solidFill>
              </a:rPr>
              <a:t>tweets </a:t>
            </a:r>
            <a:r>
              <a:rPr lang="en-US" sz="2000" dirty="0" smtClean="0">
                <a:solidFill>
                  <a:schemeClr val="bg1"/>
                </a:solidFill>
              </a:rPr>
              <a:t>posted</a:t>
            </a:r>
          </a:p>
          <a:p>
            <a:pPr marL="297180" indent="-342900">
              <a:lnSpc>
                <a:spcPct val="100000"/>
              </a:lnSpc>
              <a:spcBef>
                <a:spcPts val="1200"/>
              </a:spcBef>
              <a:buClr>
                <a:schemeClr val="bg1"/>
              </a:buClr>
            </a:pPr>
            <a:r>
              <a:rPr lang="en-US" sz="2000" dirty="0" err="1" smtClean="0">
                <a:solidFill>
                  <a:schemeClr val="bg1"/>
                </a:solidFill>
              </a:rPr>
              <a:t>Approx</a:t>
            </a:r>
            <a:r>
              <a:rPr lang="en-US" sz="2000" dirty="0" smtClean="0">
                <a:solidFill>
                  <a:schemeClr val="bg1"/>
                </a:solidFill>
              </a:rPr>
              <a:t> </a:t>
            </a:r>
            <a:r>
              <a:rPr lang="en-US" sz="2000" b="1" dirty="0" smtClean="0">
                <a:solidFill>
                  <a:schemeClr val="bg1"/>
                </a:solidFill>
              </a:rPr>
              <a:t>85% </a:t>
            </a:r>
            <a:r>
              <a:rPr lang="en-US" sz="2000" dirty="0" smtClean="0">
                <a:solidFill>
                  <a:schemeClr val="bg1"/>
                </a:solidFill>
              </a:rPr>
              <a:t>of tweets posted from Nairobi</a:t>
            </a:r>
          </a:p>
          <a:p>
            <a:pPr marL="297180" indent="-342900">
              <a:lnSpc>
                <a:spcPct val="100000"/>
              </a:lnSpc>
              <a:spcBef>
                <a:spcPts val="1200"/>
              </a:spcBef>
              <a:buClr>
                <a:schemeClr val="bg1"/>
              </a:buClr>
            </a:pPr>
            <a:r>
              <a:rPr lang="en-US" sz="2000" b="1" dirty="0" smtClean="0">
                <a:solidFill>
                  <a:schemeClr val="bg1"/>
                </a:solidFill>
              </a:rPr>
              <a:t>65% </a:t>
            </a:r>
            <a:r>
              <a:rPr lang="en-US" sz="2000" dirty="0" smtClean="0">
                <a:solidFill>
                  <a:schemeClr val="bg1"/>
                </a:solidFill>
              </a:rPr>
              <a:t>of accounts are dormant. </a:t>
            </a:r>
            <a:r>
              <a:rPr lang="en-US" sz="2000" b="1" dirty="0" smtClean="0">
                <a:solidFill>
                  <a:schemeClr val="bg1"/>
                </a:solidFill>
              </a:rPr>
              <a:t>19%</a:t>
            </a:r>
            <a:r>
              <a:rPr lang="en-US" sz="2000" dirty="0" smtClean="0">
                <a:solidFill>
                  <a:schemeClr val="bg1"/>
                </a:solidFill>
              </a:rPr>
              <a:t>  have not tweeted in 2014.</a:t>
            </a:r>
            <a:endParaRPr lang="en-US" sz="2000" b="1" dirty="0" smtClean="0">
              <a:solidFill>
                <a:schemeClr val="bg1"/>
              </a:solidFill>
            </a:endParaRPr>
          </a:p>
          <a:p>
            <a:pPr marL="45720" indent="0">
              <a:buNone/>
            </a:pPr>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3" name="Text Placeholder 2"/>
          <p:cNvSpPr>
            <a:spLocks noGrp="1"/>
          </p:cNvSpPr>
          <p:nvPr>
            <p:ph sz="half" idx="1"/>
          </p:nvPr>
        </p:nvSpPr>
        <p:spPr>
          <a:xfrm>
            <a:off x="1233278" y="1828800"/>
            <a:ext cx="6156533" cy="4343400"/>
          </a:xfrm>
        </p:spPr>
        <p:txBody>
          <a:bodyPr>
            <a:normAutofit/>
          </a:bodyPr>
          <a:lstStyle/>
          <a:p>
            <a:pPr marL="45720" indent="0">
              <a:buNone/>
            </a:pPr>
            <a:r>
              <a:rPr lang="en-US" sz="3200" dirty="0"/>
              <a:t>Top Accounts</a:t>
            </a:r>
          </a:p>
          <a:p>
            <a:pPr marL="45720" indent="0">
              <a:buNone/>
            </a:pPr>
            <a:endParaRPr lang="en-US" sz="1000" dirty="0"/>
          </a:p>
          <a:p>
            <a:r>
              <a:rPr lang="en-US" dirty="0"/>
              <a:t>@</a:t>
            </a:r>
            <a:r>
              <a:rPr lang="en-US" dirty="0" err="1"/>
              <a:t>ntvkenya</a:t>
            </a:r>
            <a:r>
              <a:rPr lang="en-US" dirty="0"/>
              <a:t> </a:t>
            </a:r>
            <a:r>
              <a:rPr lang="en-US" b="1" dirty="0" smtClean="0"/>
              <a:t>490,765</a:t>
            </a:r>
            <a:r>
              <a:rPr lang="en-US" dirty="0" smtClean="0"/>
              <a:t> followers</a:t>
            </a:r>
          </a:p>
          <a:p>
            <a:r>
              <a:rPr lang="en-US" dirty="0" smtClean="0"/>
              <a:t>@</a:t>
            </a:r>
            <a:r>
              <a:rPr lang="en-US" dirty="0" err="1" smtClean="0"/>
              <a:t>citizentvkenya</a:t>
            </a:r>
            <a:r>
              <a:rPr lang="en-US" dirty="0"/>
              <a:t>	</a:t>
            </a:r>
            <a:r>
              <a:rPr lang="en-US" b="1" dirty="0" smtClean="0"/>
              <a:t>485,797 </a:t>
            </a:r>
            <a:r>
              <a:rPr lang="en-US" dirty="0" smtClean="0"/>
              <a:t>followers</a:t>
            </a:r>
          </a:p>
          <a:p>
            <a:r>
              <a:rPr lang="en-US" dirty="0" smtClean="0"/>
              <a:t>@</a:t>
            </a:r>
            <a:r>
              <a:rPr lang="en-US" dirty="0" err="1" smtClean="0"/>
              <a:t>KTNKenya</a:t>
            </a:r>
            <a:r>
              <a:rPr lang="en-US" dirty="0" smtClean="0"/>
              <a:t> </a:t>
            </a:r>
            <a:r>
              <a:rPr lang="en-US" b="1" dirty="0" smtClean="0"/>
              <a:t>464,569</a:t>
            </a:r>
            <a:r>
              <a:rPr lang="en-US" dirty="0" smtClean="0"/>
              <a:t> followers</a:t>
            </a:r>
          </a:p>
          <a:p>
            <a:r>
              <a:rPr lang="en-US" dirty="0" smtClean="0"/>
              <a:t>@</a:t>
            </a:r>
            <a:r>
              <a:rPr lang="en-US" dirty="0" err="1" smtClean="0"/>
              <a:t>Ukenyatta</a:t>
            </a:r>
            <a:r>
              <a:rPr lang="en-US" dirty="0" smtClean="0"/>
              <a:t> </a:t>
            </a:r>
            <a:r>
              <a:rPr lang="en-US" b="1" dirty="0" smtClean="0"/>
              <a:t>456,954</a:t>
            </a:r>
            <a:r>
              <a:rPr lang="en-US" dirty="0" smtClean="0"/>
              <a:t> followers</a:t>
            </a:r>
          </a:p>
          <a:p>
            <a:r>
              <a:rPr lang="en-US" dirty="0" smtClean="0"/>
              <a:t>@</a:t>
            </a:r>
            <a:r>
              <a:rPr lang="en-US" dirty="0" err="1" smtClean="0"/>
              <a:t>lKeepltReal</a:t>
            </a:r>
            <a:r>
              <a:rPr lang="en-US" dirty="0" smtClean="0"/>
              <a:t> </a:t>
            </a:r>
            <a:r>
              <a:rPr lang="en-US" b="1" dirty="0" smtClean="0"/>
              <a:t>412,284</a:t>
            </a:r>
            <a:r>
              <a:rPr lang="en-US" dirty="0" smtClean="0"/>
              <a:t> followers </a:t>
            </a:r>
          </a:p>
          <a:p>
            <a:r>
              <a:rPr lang="en-US" dirty="0" smtClean="0"/>
              <a:t>@</a:t>
            </a:r>
            <a:r>
              <a:rPr lang="en-US" dirty="0" err="1" smtClean="0"/>
              <a:t>dailynation</a:t>
            </a:r>
            <a:r>
              <a:rPr lang="en-US" dirty="0" smtClean="0"/>
              <a:t> </a:t>
            </a:r>
            <a:r>
              <a:rPr lang="en-US" b="1" dirty="0" smtClean="0"/>
              <a:t>398,419</a:t>
            </a:r>
            <a:r>
              <a:rPr lang="en-US" dirty="0" smtClean="0"/>
              <a:t> followers</a:t>
            </a:r>
            <a:endParaRPr lang="en-US" dirty="0"/>
          </a:p>
        </p:txBody>
      </p:sp>
      <p:sp>
        <p:nvSpPr>
          <p:cNvPr id="4" name="Title 3"/>
          <p:cNvSpPr>
            <a:spLocks noGrp="1"/>
          </p:cNvSpPr>
          <p:nvPr>
            <p:ph type="title"/>
          </p:nvPr>
        </p:nvSpPr>
        <p:spPr/>
        <p:txBody>
          <a:bodyPr/>
          <a:lstStyle/>
          <a:p>
            <a:r>
              <a:rPr lang="en-US" dirty="0" smtClean="0"/>
              <a:t>TWITTER</a:t>
            </a:r>
            <a:endParaRPr lang="en-US" dirty="0"/>
          </a:p>
        </p:txBody>
      </p:sp>
      <p:pic>
        <p:nvPicPr>
          <p:cNvPr id="3074" name="Picture 2" descr="G:\DOCS\Digital Rand\reports\main\images\Circle Icons Pack\twitt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4843" y="863600"/>
            <a:ext cx="812800" cy="81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3091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750"/>
                                        <p:tgtEl>
                                          <p:spTgt spid="5">
                                            <p:bg/>
                                          </p:spTgt>
                                        </p:tgtEl>
                                      </p:cBhvr>
                                    </p:animEffect>
                                  </p:childTnLst>
                                </p:cTn>
                              </p:par>
                            </p:childTnLst>
                          </p:cTn>
                        </p:par>
                        <p:par>
                          <p:cTn id="8" fill="hold">
                            <p:stCondLst>
                              <p:cond delay="1250"/>
                            </p:stCondLst>
                            <p:childTnLst>
                              <p:par>
                                <p:cTn id="9" presetID="10" presetClass="entr" presetSubtype="0" fill="hold" grpId="0" nodeType="afterEffect">
                                  <p:stCondLst>
                                    <p:cond delay="50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750"/>
                                        <p:tgtEl>
                                          <p:spTgt spid="5">
                                            <p:txEl>
                                              <p:pRg st="0" end="0"/>
                                            </p:txEl>
                                          </p:spTgt>
                                        </p:tgtEl>
                                      </p:cBhvr>
                                    </p:animEffect>
                                  </p:childTnLst>
                                </p:cTn>
                              </p:par>
                            </p:childTnLst>
                          </p:cTn>
                        </p:par>
                        <p:par>
                          <p:cTn id="12" fill="hold">
                            <p:stCondLst>
                              <p:cond delay="2500"/>
                            </p:stCondLst>
                            <p:childTnLst>
                              <p:par>
                                <p:cTn id="13" presetID="10" presetClass="entr" presetSubtype="0" fill="hold" grpId="0" nodeType="afterEffect">
                                  <p:stCondLst>
                                    <p:cond delay="50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750"/>
                                        <p:tgtEl>
                                          <p:spTgt spid="5">
                                            <p:txEl>
                                              <p:pRg st="1" end="1"/>
                                            </p:txEl>
                                          </p:spTgt>
                                        </p:tgtEl>
                                      </p:cBhvr>
                                    </p:animEffect>
                                  </p:childTnLst>
                                </p:cTn>
                              </p:par>
                            </p:childTnLst>
                          </p:cTn>
                        </p:par>
                        <p:par>
                          <p:cTn id="16" fill="hold">
                            <p:stCondLst>
                              <p:cond delay="3750"/>
                            </p:stCondLst>
                            <p:childTnLst>
                              <p:par>
                                <p:cTn id="17" presetID="10" presetClass="entr" presetSubtype="0" fill="hold" grpId="0" nodeType="afterEffect">
                                  <p:stCondLst>
                                    <p:cond delay="50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750"/>
                                        <p:tgtEl>
                                          <p:spTgt spid="5">
                                            <p:txEl>
                                              <p:pRg st="2" end="2"/>
                                            </p:txEl>
                                          </p:spTgt>
                                        </p:tgtEl>
                                      </p:cBhvr>
                                    </p:animEffect>
                                  </p:childTnLst>
                                </p:cTn>
                              </p:par>
                            </p:childTnLst>
                          </p:cTn>
                        </p:par>
                        <p:par>
                          <p:cTn id="20" fill="hold">
                            <p:stCondLst>
                              <p:cond delay="5000"/>
                            </p:stCondLst>
                            <p:childTnLst>
                              <p:par>
                                <p:cTn id="21" presetID="10" presetClass="entr" presetSubtype="0" fill="hold" grpId="0" nodeType="afterEffect">
                                  <p:stCondLst>
                                    <p:cond delay="500"/>
                                  </p:stCondLst>
                                  <p:childTnLst>
                                    <p:set>
                                      <p:cBhvr>
                                        <p:cTn id="22" dur="1" fill="hold">
                                          <p:stCondLst>
                                            <p:cond delay="0"/>
                                          </p:stCondLst>
                                        </p:cTn>
                                        <p:tgtEl>
                                          <p:spTgt spid="5">
                                            <p:txEl>
                                              <p:pRg st="3" end="3"/>
                                            </p:txEl>
                                          </p:spTgt>
                                        </p:tgtEl>
                                        <p:attrNameLst>
                                          <p:attrName>style.visibility</p:attrName>
                                        </p:attrNameLst>
                                      </p:cBhvr>
                                      <p:to>
                                        <p:strVal val="visible"/>
                                      </p:to>
                                    </p:set>
                                    <p:animEffect transition="in" filter="fade">
                                      <p:cBhvr>
                                        <p:cTn id="23" dur="750"/>
                                        <p:tgtEl>
                                          <p:spTgt spid="5">
                                            <p:txEl>
                                              <p:pRg st="3" end="3"/>
                                            </p:txEl>
                                          </p:spTgt>
                                        </p:tgtEl>
                                      </p:cBhvr>
                                    </p:animEffect>
                                  </p:childTnLst>
                                </p:cTn>
                              </p:par>
                            </p:childTnLst>
                          </p:cTn>
                        </p:par>
                        <p:par>
                          <p:cTn id="24" fill="hold">
                            <p:stCondLst>
                              <p:cond delay="6250"/>
                            </p:stCondLst>
                            <p:childTnLst>
                              <p:par>
                                <p:cTn id="25" presetID="10" presetClass="entr" presetSubtype="0" fill="hold" grpId="0" nodeType="afterEffect">
                                  <p:stCondLst>
                                    <p:cond delay="50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75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sz="half" idx="1"/>
          </p:nvPr>
        </p:nvSpPr>
        <p:spPr>
          <a:xfrm>
            <a:off x="1233278" y="1828800"/>
            <a:ext cx="6156533" cy="4343400"/>
          </a:xfrm>
        </p:spPr>
        <p:txBody>
          <a:bodyPr>
            <a:normAutofit/>
          </a:bodyPr>
          <a:lstStyle/>
          <a:p>
            <a:pPr marL="45720" indent="0">
              <a:buNone/>
            </a:pPr>
            <a:r>
              <a:rPr lang="en-US" sz="3200" dirty="0" smtClean="0"/>
              <a:t>Growth</a:t>
            </a:r>
            <a:endParaRPr lang="en-US" sz="3200" dirty="0"/>
          </a:p>
          <a:p>
            <a:pPr marL="45720" indent="0">
              <a:buNone/>
            </a:pPr>
            <a:endParaRPr lang="en-US" sz="1000" dirty="0"/>
          </a:p>
        </p:txBody>
      </p:sp>
      <p:sp>
        <p:nvSpPr>
          <p:cNvPr id="4" name="Title 3"/>
          <p:cNvSpPr>
            <a:spLocks noGrp="1"/>
          </p:cNvSpPr>
          <p:nvPr>
            <p:ph type="title"/>
          </p:nvPr>
        </p:nvSpPr>
        <p:spPr/>
        <p:txBody>
          <a:bodyPr/>
          <a:lstStyle/>
          <a:p>
            <a:r>
              <a:rPr lang="en-US" dirty="0" smtClean="0"/>
              <a:t>TWITTER</a:t>
            </a:r>
            <a:endParaRPr lang="en-US" dirty="0"/>
          </a:p>
        </p:txBody>
      </p:sp>
      <p:pic>
        <p:nvPicPr>
          <p:cNvPr id="3074" name="Picture 2" descr="G:\DOCS\Digital Rand\reports\main\images\Circle Icons Pack\twitt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4843" y="863600"/>
            <a:ext cx="812800" cy="8128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half" idx="2"/>
          </p:nvPr>
        </p:nvSpPr>
        <p:spPr>
          <a:xfrm>
            <a:off x="1217612" y="2667000"/>
            <a:ext cx="10058401" cy="3505200"/>
          </a:xfrm>
        </p:spPr>
        <p:txBody>
          <a:bodyPr>
            <a:normAutofit/>
          </a:bodyPr>
          <a:lstStyle/>
          <a:p>
            <a:r>
              <a:rPr lang="en-US" dirty="0" smtClean="0"/>
              <a:t>The highest growth of Twitter in Kenya was witnessed in 2013 with close to </a:t>
            </a:r>
            <a:r>
              <a:rPr lang="en-US" b="1" dirty="0" smtClean="0"/>
              <a:t>100K</a:t>
            </a:r>
            <a:r>
              <a:rPr lang="en-US" dirty="0" smtClean="0"/>
              <a:t> users signing up!</a:t>
            </a:r>
          </a:p>
          <a:p>
            <a:r>
              <a:rPr lang="en-US" dirty="0" smtClean="0"/>
              <a:t>This trend may have been spurred by politics of the day, which saw numerous politicians get online and campaign via social media.</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1445631938"/>
              </p:ext>
            </p:extLst>
          </p:nvPr>
        </p:nvGraphicFramePr>
        <p:xfrm>
          <a:off x="1370012" y="2362200"/>
          <a:ext cx="9753600" cy="3886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35024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Graphic spid="7"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sz="half" idx="1"/>
          </p:nvPr>
        </p:nvSpPr>
        <p:spPr>
          <a:xfrm>
            <a:off x="1233278" y="1828800"/>
            <a:ext cx="6156533" cy="4343400"/>
          </a:xfrm>
        </p:spPr>
        <p:txBody>
          <a:bodyPr>
            <a:normAutofit/>
          </a:bodyPr>
          <a:lstStyle/>
          <a:p>
            <a:pPr marL="45720" indent="0">
              <a:buNone/>
            </a:pPr>
            <a:r>
              <a:rPr lang="en-US" sz="3200" dirty="0" smtClean="0"/>
              <a:t>Other Stats</a:t>
            </a:r>
            <a:endParaRPr lang="en-US" sz="3200" dirty="0"/>
          </a:p>
          <a:p>
            <a:pPr marL="45720" indent="0">
              <a:buNone/>
            </a:pPr>
            <a:endParaRPr lang="en-US" sz="1000" dirty="0"/>
          </a:p>
        </p:txBody>
      </p:sp>
      <p:sp>
        <p:nvSpPr>
          <p:cNvPr id="4" name="Title 3"/>
          <p:cNvSpPr>
            <a:spLocks noGrp="1"/>
          </p:cNvSpPr>
          <p:nvPr>
            <p:ph type="title"/>
          </p:nvPr>
        </p:nvSpPr>
        <p:spPr/>
        <p:txBody>
          <a:bodyPr/>
          <a:lstStyle/>
          <a:p>
            <a:r>
              <a:rPr lang="en-US" dirty="0" smtClean="0"/>
              <a:t>TWITTER</a:t>
            </a:r>
            <a:endParaRPr lang="en-US" dirty="0"/>
          </a:p>
        </p:txBody>
      </p:sp>
      <p:pic>
        <p:nvPicPr>
          <p:cNvPr id="3074" name="Picture 2" descr="G:\DOCS\Digital Rand\reports\main\images\Circle Icons Pack\twitt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4843" y="863600"/>
            <a:ext cx="812800" cy="8128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half" idx="2"/>
          </p:nvPr>
        </p:nvSpPr>
        <p:spPr>
          <a:xfrm>
            <a:off x="1217613" y="2667000"/>
            <a:ext cx="4419600" cy="3505200"/>
          </a:xfrm>
        </p:spPr>
        <p:txBody>
          <a:bodyPr>
            <a:normAutofit/>
          </a:bodyPr>
          <a:lstStyle/>
          <a:p>
            <a:r>
              <a:rPr lang="en-US" sz="2000" b="1" dirty="0" smtClean="0"/>
              <a:t>4% </a:t>
            </a:r>
            <a:r>
              <a:rPr lang="en-US" sz="2000" dirty="0" smtClean="0"/>
              <a:t>of users have geo-enabled</a:t>
            </a:r>
          </a:p>
          <a:p>
            <a:r>
              <a:rPr lang="en-US" sz="2000" b="1" dirty="0" smtClean="0"/>
              <a:t>2% </a:t>
            </a:r>
            <a:r>
              <a:rPr lang="en-US" sz="2000" dirty="0" smtClean="0"/>
              <a:t>of users have website links in their bios. Majority of those reside in the capital.</a:t>
            </a:r>
          </a:p>
          <a:p>
            <a:r>
              <a:rPr lang="en-US" sz="2000" b="1" dirty="0" smtClean="0"/>
              <a:t>20% </a:t>
            </a:r>
            <a:r>
              <a:rPr lang="en-US" sz="2000" dirty="0" smtClean="0"/>
              <a:t>of tweets posted have links in them, </a:t>
            </a:r>
            <a:r>
              <a:rPr lang="en-US" sz="2000" b="1" dirty="0" smtClean="0"/>
              <a:t>9.4% </a:t>
            </a:r>
            <a:r>
              <a:rPr lang="en-US" sz="2000" dirty="0" smtClean="0"/>
              <a:t>mention other users and </a:t>
            </a:r>
            <a:r>
              <a:rPr lang="en-US" sz="2000" b="1" dirty="0" smtClean="0"/>
              <a:t>34% </a:t>
            </a:r>
            <a:r>
              <a:rPr lang="en-US" sz="2000" dirty="0" smtClean="0"/>
              <a:t>have </a:t>
            </a:r>
            <a:r>
              <a:rPr lang="en-US" sz="2000" dirty="0" err="1" smtClean="0"/>
              <a:t>hashtags</a:t>
            </a:r>
            <a:r>
              <a:rPr lang="en-US" sz="2000" dirty="0" smtClean="0"/>
              <a:t>.</a:t>
            </a:r>
          </a:p>
          <a:p>
            <a:r>
              <a:rPr lang="en-US" sz="2000" dirty="0" smtClean="0"/>
              <a:t>Mobile phones (apps) are now more popular than web.</a:t>
            </a:r>
          </a:p>
          <a:p>
            <a:endParaRPr lang="en-US" sz="2000" dirty="0" smtClean="0"/>
          </a:p>
          <a:p>
            <a:pPr marL="45720" indent="0">
              <a:buNone/>
            </a:pPr>
            <a:endParaRPr lang="en-US" sz="2000" dirty="0" smtClean="0"/>
          </a:p>
          <a:p>
            <a:endParaRPr lang="en-US" sz="2000" dirty="0" smtClean="0"/>
          </a:p>
          <a:p>
            <a:endParaRPr lang="en-US" sz="2000" dirty="0"/>
          </a:p>
        </p:txBody>
      </p:sp>
      <p:graphicFrame>
        <p:nvGraphicFramePr>
          <p:cNvPr id="8" name="Chart 7"/>
          <p:cNvGraphicFramePr>
            <a:graphicFrameLocks/>
          </p:cNvGraphicFramePr>
          <p:nvPr>
            <p:extLst>
              <p:ext uri="{D42A27DB-BD31-4B8C-83A1-F6EECF244321}">
                <p14:modId xmlns:p14="http://schemas.microsoft.com/office/powerpoint/2010/main" val="1180692093"/>
              </p:ext>
            </p:extLst>
          </p:nvPr>
        </p:nvGraphicFramePr>
        <p:xfrm>
          <a:off x="6323012" y="2667000"/>
          <a:ext cx="5162550" cy="350043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a:graphicFrameLocks/>
          </p:cNvGraphicFramePr>
          <p:nvPr>
            <p:extLst>
              <p:ext uri="{D42A27DB-BD31-4B8C-83A1-F6EECF244321}">
                <p14:modId xmlns:p14="http://schemas.microsoft.com/office/powerpoint/2010/main" val="2545947105"/>
              </p:ext>
            </p:extLst>
          </p:nvPr>
        </p:nvGraphicFramePr>
        <p:xfrm>
          <a:off x="5942013" y="2590800"/>
          <a:ext cx="5638800" cy="37338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Chart 9"/>
          <p:cNvGraphicFramePr>
            <a:graphicFrameLocks/>
          </p:cNvGraphicFramePr>
          <p:nvPr>
            <p:extLst>
              <p:ext uri="{D42A27DB-BD31-4B8C-83A1-F6EECF244321}">
                <p14:modId xmlns:p14="http://schemas.microsoft.com/office/powerpoint/2010/main" val="2911809052"/>
              </p:ext>
            </p:extLst>
          </p:nvPr>
        </p:nvGraphicFramePr>
        <p:xfrm>
          <a:off x="5942012" y="2590800"/>
          <a:ext cx="5591175" cy="358616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1" name="Chart 10"/>
          <p:cNvGraphicFramePr>
            <a:graphicFrameLocks/>
          </p:cNvGraphicFramePr>
          <p:nvPr>
            <p:extLst>
              <p:ext uri="{D42A27DB-BD31-4B8C-83A1-F6EECF244321}">
                <p14:modId xmlns:p14="http://schemas.microsoft.com/office/powerpoint/2010/main" val="2224770309"/>
              </p:ext>
            </p:extLst>
          </p:nvPr>
        </p:nvGraphicFramePr>
        <p:xfrm>
          <a:off x="5865812" y="2590800"/>
          <a:ext cx="5867400" cy="373380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445166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500"/>
                                        <p:tgtEl>
                                          <p:spTgt spid="2">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fade">
                                      <p:cBhvr>
                                        <p:cTn id="23" dur="500"/>
                                        <p:tgtEl>
                                          <p:spTgt spid="2">
                                            <p:txEl>
                                              <p:pRg st="2" end="2"/>
                                            </p:txEl>
                                          </p:spTgt>
                                        </p:tgtEl>
                                      </p:cBhvr>
                                    </p:animEffect>
                                  </p:childTnLst>
                                </p:cTn>
                              </p:par>
                              <p:par>
                                <p:cTn id="24" presetID="10" presetClass="entr" presetSubtype="0" fill="hold" grpId="0" nodeType="withEffect">
                                  <p:stCondLst>
                                    <p:cond delay="25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500"/>
                                        <p:tgtEl>
                                          <p:spTgt spid="2">
                                            <p:txEl>
                                              <p:pRg st="3" end="3"/>
                                            </p:txEl>
                                          </p:spTgt>
                                        </p:tgtEl>
                                      </p:cBhvr>
                                    </p:animEffect>
                                  </p:childTnLst>
                                </p:cTn>
                              </p:par>
                              <p:par>
                                <p:cTn id="32" presetID="10" presetClass="entr" presetSubtype="0" fill="hold" grpId="0" nodeType="withEffect">
                                  <p:stCondLst>
                                    <p:cond delay="25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Graphic spid="8" grpId="0">
        <p:bldAsOne/>
      </p:bldGraphic>
      <p:bldGraphic spid="9" grpId="0">
        <p:bldAsOne/>
      </p:bldGraphic>
      <p:bldGraphic spid="10" grpId="0">
        <p:bldAsOne/>
      </p:bldGraphic>
      <p:bldGraphic spid="11" grpId="0">
        <p:bldAsOne/>
      </p:bldGraphic>
    </p:bld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1">
          <a:schemeClr val="accent1"/>
        </a:lnRef>
        <a:fillRef idx="2">
          <a:schemeClr val="accent1"/>
        </a:fillRef>
        <a:effectRef idx="1">
          <a:schemeClr val="accent1"/>
        </a:effectRef>
        <a:fontRef idx="minor">
          <a:schemeClr val="dk1"/>
        </a:fontRef>
      </a:style>
    </a:spDef>
    <a:lnDef>
      <a:spPr>
        <a:ln/>
      </a:spPr>
      <a:bodyPr/>
      <a:lstStyle/>
      <a:style>
        <a:lnRef idx="3">
          <a:schemeClr val="accent1"/>
        </a:lnRef>
        <a:fillRef idx="0">
          <a:schemeClr val="accent1"/>
        </a:fillRef>
        <a:effectRef idx="2">
          <a:schemeClr val="accent1"/>
        </a:effectRef>
        <a:fontRef idx="minor">
          <a:schemeClr val="tx1"/>
        </a:fontRef>
      </a:style>
    </a:lnDef>
    <a:txDef>
      <a:spPr>
        <a:noFill/>
        <a:ln>
          <a:solidFill>
            <a:schemeClr val="bg2"/>
          </a:solidFill>
        </a:ln>
      </a:spPr>
      <a:bodyPr wrap="none" rtlCol="0">
        <a:spAutoFit/>
      </a:bodyPr>
      <a:lstStyle>
        <a:defPPr>
          <a:lnSpc>
            <a:spcPct val="90000"/>
          </a:lnSpc>
          <a:defRPr sz="2400" dirty="0" err="1" smtClean="0"/>
        </a:defPPr>
      </a:lstStyle>
    </a:txDef>
  </a:objectDefaults>
  <a:extraClrSchemeLst/>
  <a:extLst>
    <a:ext uri="{05A4C25C-085E-4340-85A3-A5531E510DB2}">
      <thm15:themeFamily xmlns="" xmlns:thm15="http://schemas.microsoft.com/office/thememl/2012/main" name="World country report presentation" id="{F5D0384A-00F6-4BDA-834C-33F5C4031353}" vid="{A5A61C26-2E15-47AF-A86A-D1E541AAEC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9AEF1AC-E279-497A-BEF6-B83421166B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template</Template>
  <TotalTime>0</TotalTime>
  <Words>721</Words>
  <Application>Microsoft Office PowerPoint</Application>
  <PresentationFormat>Custom</PresentationFormat>
  <Paragraphs>144</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template</vt:lpstr>
      <vt:lpstr>State of social media in kenya Tumetoka Mbali  Report No. A002</vt:lpstr>
      <vt:lpstr>introduction</vt:lpstr>
      <vt:lpstr>introduction</vt:lpstr>
      <vt:lpstr>Report features    ~Twitter  ~Facebook  ~linkedin  ~google+ </vt:lpstr>
      <vt:lpstr>Network size</vt:lpstr>
      <vt:lpstr>facebook</vt:lpstr>
      <vt:lpstr>TWITTER</vt:lpstr>
      <vt:lpstr>TWITTER</vt:lpstr>
      <vt:lpstr>TWITTER</vt:lpstr>
      <vt:lpstr>TWITTER</vt:lpstr>
      <vt:lpstr>TWITTER</vt:lpstr>
      <vt:lpstr>PowerPoint Presentation</vt:lpstr>
      <vt:lpstr>PowerPoint Presentation</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2014-06-27T16:23:50Z</dcterms:created>
  <dcterms:modified xsi:type="dcterms:W3CDTF">2014-06-30T12:24:38Z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TC034606299991</vt:lpwstr>
  </property>
</Properties>
</file>